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975" r:id="rId2"/>
  </p:sldMasterIdLst>
  <p:notesMasterIdLst>
    <p:notesMasterId r:id="rId5"/>
  </p:notesMasterIdLst>
  <p:handoutMasterIdLst>
    <p:handoutMasterId r:id="rId6"/>
  </p:handoutMasterIdLst>
  <p:sldIdLst>
    <p:sldId id="438" r:id="rId3"/>
    <p:sldId id="439" r:id="rId4"/>
  </p:sldIdLst>
  <p:sldSz cx="9144000" cy="6858000" type="screen4x3"/>
  <p:notesSz cx="6797675" cy="9928225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66FF"/>
    <a:srgbClr val="FF9900"/>
    <a:srgbClr val="FF9933"/>
    <a:srgbClr val="D0D8E8"/>
    <a:srgbClr val="E9EDF4"/>
    <a:srgbClr val="0000FF"/>
    <a:srgbClr val="FFFF66"/>
    <a:srgbClr val="FFCC21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55" autoAdjust="0"/>
    <p:restoredTop sz="94673" autoAdjust="0"/>
  </p:normalViewPr>
  <p:slideViewPr>
    <p:cSldViewPr snapToGrid="0" snapToObjects="1">
      <p:cViewPr varScale="1">
        <p:scale>
          <a:sx n="149" d="100"/>
          <a:sy n="149" d="100"/>
        </p:scale>
        <p:origin x="229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900" y="1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F538DA-E12F-4623-B865-35F9052F8D6B}" type="datetimeFigureOut">
              <a:rPr lang="de-DE"/>
              <a:pPr>
                <a:defRPr/>
              </a:pPr>
              <a:t>19.02.2020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900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246EFA-2285-4AB7-87D0-D010071057B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35920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900" y="1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4E7849-C954-4976-9D4A-782BCD55E109}" type="datetimeFigureOut">
              <a:rPr lang="de-DE"/>
              <a:pPr>
                <a:defRPr/>
              </a:pPr>
              <a:t>19.02.2020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900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086470-2739-4715-959D-9C841B0C893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978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 descr="fair-mes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8" r="5373" b="5511"/>
          <a:stretch>
            <a:fillRect/>
          </a:stretch>
        </p:blipFill>
        <p:spPr bwMode="auto">
          <a:xfrm>
            <a:off x="111125" y="1417638"/>
            <a:ext cx="8926513" cy="50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ung 11"/>
          <p:cNvGrpSpPr>
            <a:grpSpLocks/>
          </p:cNvGrpSpPr>
          <p:nvPr userDrawn="1"/>
        </p:nvGrpSpPr>
        <p:grpSpPr bwMode="auto">
          <a:xfrm>
            <a:off x="3194050" y="150813"/>
            <a:ext cx="5614988" cy="844550"/>
            <a:chOff x="3193470" y="150090"/>
            <a:chExt cx="5615712" cy="845209"/>
          </a:xfrm>
        </p:grpSpPr>
        <p:sp>
          <p:nvSpPr>
            <p:cNvPr id="6" name="Rechteck 14"/>
            <p:cNvSpPr/>
            <p:nvPr userDrawn="1"/>
          </p:nvSpPr>
          <p:spPr>
            <a:xfrm>
              <a:off x="7030953" y="150090"/>
              <a:ext cx="1778229" cy="5608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" name="Textfeld 15"/>
            <p:cNvSpPr txBox="1">
              <a:spLocks noChangeArrowheads="1"/>
            </p:cNvSpPr>
            <p:nvPr userDrawn="1"/>
          </p:nvSpPr>
          <p:spPr bwMode="auto">
            <a:xfrm>
              <a:off x="3193470" y="594937"/>
              <a:ext cx="5531563" cy="40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defRPr/>
              </a:pPr>
              <a:r>
                <a:rPr lang="de-DE" altLang="de-DE" sz="1000" smtClean="0">
                  <a:solidFill>
                    <a:srgbClr val="333333"/>
                  </a:solidFill>
                  <a:cs typeface="Arial" charset="0"/>
                </a:rPr>
                <a:t>GSI Helmholtzzentrum für Schwerionenforschung GmbH</a:t>
              </a:r>
            </a:p>
            <a:p>
              <a:pPr algn="r">
                <a:defRPr/>
              </a:pPr>
              <a:endParaRPr lang="de-DE" altLang="de-DE" sz="1000" smtClean="0">
                <a:solidFill>
                  <a:srgbClr val="333333"/>
                </a:solidFill>
                <a:cs typeface="Arial" charset="0"/>
              </a:endParaRPr>
            </a:p>
          </p:txBody>
        </p:sp>
        <p:pic>
          <p:nvPicPr>
            <p:cNvPr id="8" name="Bild 9" descr="GSI_Logo_rgb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7965" y="178975"/>
              <a:ext cx="1349516" cy="449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hteck 17"/>
          <p:cNvSpPr/>
          <p:nvPr userDrawn="1"/>
        </p:nvSpPr>
        <p:spPr>
          <a:xfrm>
            <a:off x="404813" y="6650038"/>
            <a:ext cx="3370262" cy="20796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163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8695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6242342" cy="787557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B1998-2BC3-4397-A1FA-69D131D737B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>
          <a:xfrm>
            <a:off x="7123113" y="6553200"/>
            <a:ext cx="825500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31.03.14</a:t>
            </a:r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42224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A0BC6-5B59-4AFE-A6F4-CB53C902BD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1"/>
          </p:nvPr>
        </p:nvSpPr>
        <p:spPr>
          <a:xfrm>
            <a:off x="7099300" y="6553200"/>
            <a:ext cx="849313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31.03.14</a:t>
            </a:r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333631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3D12F-06C9-4441-8770-84B8EABC73B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1"/>
          </p:nvPr>
        </p:nvSpPr>
        <p:spPr>
          <a:xfrm>
            <a:off x="7099300" y="6553200"/>
            <a:ext cx="849313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31.03.14</a:t>
            </a:r>
          </a:p>
        </p:txBody>
      </p:sp>
      <p:sp>
        <p:nvSpPr>
          <p:cNvPr id="5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18982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2" name="Obje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266026" y="231653"/>
            <a:ext cx="6656832" cy="5885365"/>
          </a:xfrm>
          <a:prstGeom prst="rect">
            <a:avLst/>
          </a:prstGeom>
          <a:solidFill>
            <a:srgbClr val="09357A"/>
          </a:solidFill>
          <a:ln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23480" y="549595"/>
            <a:ext cx="6656832" cy="5885365"/>
          </a:xfrm>
          <a:prstGeom prst="rect">
            <a:avLst/>
          </a:prstGeom>
          <a:solidFill>
            <a:schemeClr val="bg1"/>
          </a:solidFill>
          <a:ln w="38100">
            <a:solidFill>
              <a:srgbClr val="09357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24" name="Image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720" y="577400"/>
            <a:ext cx="4712616" cy="144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64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E5815"/>
              </a:buClr>
              <a:buSzPct val="130000"/>
              <a:buFont typeface="Wingdings" panose="05000000000000000000" pitchFamily="2" charset="2"/>
              <a:buChar char="§"/>
              <a:tabLst/>
              <a:defRPr/>
            </a:lvl1pPr>
            <a:lvl2pPr marL="717550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>
                <a:srgbClr val="09357A"/>
              </a:buClr>
              <a:buSzPct val="80000"/>
              <a:buFont typeface="Wingdings" pitchFamily="2" charset="2"/>
              <a:buChar char="u"/>
              <a:tabLst/>
              <a:defRPr/>
            </a:lvl2pPr>
            <a:lvl3pPr marL="1073150" marR="0" indent="-1762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E5815"/>
              </a:buClr>
              <a:buSzTx/>
              <a:buFont typeface="Symbol" pitchFamily="18" charset="2"/>
              <a:buChar char="·"/>
              <a:tabLst/>
              <a:defRPr/>
            </a:lvl3pPr>
            <a:lvl4pPr marL="1436688" marR="0" indent="-93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9357A"/>
              </a:buClr>
              <a:buSzTx/>
              <a:buFont typeface="Arial" charset="0"/>
              <a:buChar char="-"/>
              <a:tabLst/>
              <a:defRPr/>
            </a:lvl4pPr>
          </a:lstStyle>
          <a:p>
            <a:pPr lvl="0"/>
            <a:r>
              <a:rPr lang="de-DE" altLang="fr-FR" smtClean="0"/>
              <a:t>Textmasterformat bearbeiten</a:t>
            </a:r>
          </a:p>
          <a:p>
            <a:pPr lvl="1"/>
            <a:r>
              <a:rPr lang="de-DE" altLang="fr-FR" smtClean="0"/>
              <a:t>Zweite Ebene</a:t>
            </a:r>
          </a:p>
          <a:p>
            <a:pPr lvl="2"/>
            <a:r>
              <a:rPr lang="de-DE" altLang="fr-FR" smtClean="0"/>
              <a:t>Dritte Ebene</a:t>
            </a:r>
          </a:p>
          <a:p>
            <a:pPr lvl="3"/>
            <a:r>
              <a:rPr lang="de-DE" altLang="fr-FR" smtClean="0"/>
              <a:t>Vierte Ebene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9769" y="116632"/>
            <a:ext cx="5757863" cy="90011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64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 2 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4675" y="1619250"/>
            <a:ext cx="3846513" cy="4318000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E5815"/>
              </a:buClr>
              <a:buSzPct val="130000"/>
              <a:buFont typeface="Wingdings" panose="05000000000000000000" pitchFamily="2" charset="2"/>
              <a:buChar char="§"/>
              <a:tabLst/>
              <a:defRPr sz="2000"/>
            </a:lvl1pPr>
            <a:lvl2pPr marL="717550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>
                <a:srgbClr val="09357A"/>
              </a:buClr>
              <a:buSzPct val="80000"/>
              <a:buFont typeface="Wingdings" pitchFamily="2" charset="2"/>
              <a:buChar char="u"/>
              <a:tabLst/>
              <a:defRPr sz="1600"/>
            </a:lvl2pPr>
            <a:lvl3pPr marL="1073150" marR="0" indent="-1762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E5815"/>
              </a:buClr>
              <a:buSzTx/>
              <a:buFont typeface="Symbol" pitchFamily="18" charset="2"/>
              <a:buChar char="·"/>
              <a:tabLst/>
              <a:defRPr sz="1400"/>
            </a:lvl3pPr>
            <a:lvl4pPr marL="1436688" marR="0" indent="-93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9357A"/>
              </a:buClr>
              <a:buSzTx/>
              <a:buFont typeface="Arial" charset="0"/>
              <a:buChar char="-"/>
              <a:tabLst/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altLang="fr-FR" smtClean="0"/>
              <a:t>Textmasterformat bearbeiten</a:t>
            </a:r>
          </a:p>
          <a:p>
            <a:pPr lvl="1"/>
            <a:r>
              <a:rPr lang="de-DE" altLang="fr-FR" smtClean="0"/>
              <a:t>Zweite Ebene</a:t>
            </a:r>
          </a:p>
          <a:p>
            <a:pPr lvl="2"/>
            <a:r>
              <a:rPr lang="de-DE" altLang="fr-FR" smtClean="0"/>
              <a:t>Dritte Ebene</a:t>
            </a:r>
          </a:p>
          <a:p>
            <a:pPr lvl="3"/>
            <a:r>
              <a:rPr lang="de-DE" altLang="fr-FR" smtClean="0"/>
              <a:t>Vierte Ebene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3588" y="1619250"/>
            <a:ext cx="3846512" cy="4318000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FE5815"/>
              </a:buClr>
              <a:buSzPct val="130000"/>
              <a:buFont typeface="Wingdings" panose="05000000000000000000" pitchFamily="2" charset="2"/>
              <a:buChar char="§"/>
              <a:tabLst/>
              <a:defRPr sz="2800"/>
            </a:lvl1pPr>
            <a:lvl2pPr marL="717550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>
                <a:srgbClr val="09357A"/>
              </a:buClr>
              <a:buSzPct val="80000"/>
              <a:buFont typeface="Wingdings" pitchFamily="2" charset="2"/>
              <a:buChar char="u"/>
              <a:tabLst/>
              <a:defRPr sz="2400"/>
            </a:lvl2pPr>
            <a:lvl3pPr marL="1073150" marR="0" indent="-1762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E5815"/>
              </a:buClr>
              <a:buSzTx/>
              <a:buFont typeface="Symbol" pitchFamily="18" charset="2"/>
              <a:buChar char="·"/>
              <a:tabLst/>
              <a:defRPr sz="2000"/>
            </a:lvl3pPr>
            <a:lvl4pPr marL="1436688" marR="0" indent="-93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9357A"/>
              </a:buClr>
              <a:buSzTx/>
              <a:buFont typeface="Arial" charset="0"/>
              <a:buChar char="-"/>
              <a:tabLst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altLang="fr-FR" smtClean="0"/>
              <a:t>Textmasterformat bearbeiten</a:t>
            </a:r>
          </a:p>
          <a:p>
            <a:pPr lvl="1"/>
            <a:r>
              <a:rPr lang="de-DE" altLang="fr-FR" smtClean="0"/>
              <a:t>Zweite Ebene</a:t>
            </a:r>
          </a:p>
          <a:p>
            <a:pPr lvl="2"/>
            <a:r>
              <a:rPr lang="de-DE" altLang="fr-FR" smtClean="0"/>
              <a:t>Dritte Ebene</a:t>
            </a:r>
          </a:p>
          <a:p>
            <a:pPr lvl="3"/>
            <a:r>
              <a:rPr lang="de-DE" altLang="fr-FR" smtClean="0"/>
              <a:t>Vierte Ebene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009769" y="116632"/>
            <a:ext cx="5757863" cy="90011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330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6865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Überschrif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de-DE" altLang="fr-FR" smtClean="0"/>
              <a:t>Textmasterformat bearbeiten</a:t>
            </a:r>
          </a:p>
          <a:p>
            <a:pPr lvl="1"/>
            <a:r>
              <a:rPr lang="de-DE" altLang="fr-FR" smtClean="0"/>
              <a:t>Zweite Ebene</a:t>
            </a:r>
          </a:p>
          <a:p>
            <a:pPr lvl="2"/>
            <a:r>
              <a:rPr lang="de-DE" altLang="fr-FR" smtClean="0"/>
              <a:t>Dritte Ebene</a:t>
            </a:r>
          </a:p>
          <a:p>
            <a:pPr lvl="3"/>
            <a:r>
              <a:rPr lang="de-DE" altLang="fr-FR" smtClean="0"/>
              <a:t>Vierte Ebene</a:t>
            </a:r>
          </a:p>
          <a:p>
            <a:pPr lvl="4"/>
            <a:r>
              <a:rPr lang="de-DE" altLang="fr-FR" smtClean="0"/>
              <a:t>Fünfte Ebene</a:t>
            </a:r>
            <a:endParaRPr lang="fr-FR" alt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510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1938"/>
            <a:ext cx="9144000" cy="25558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22275" y="1450975"/>
            <a:ext cx="8212138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488" y="6553200"/>
            <a:ext cx="746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179FB55-B533-45EA-9A52-C28C55813F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29" name="Bild 6" descr="GSI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260350"/>
            <a:ext cx="134937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8"/>
          <p:cNvCxnSpPr/>
          <p:nvPr/>
        </p:nvCxnSpPr>
        <p:spPr>
          <a:xfrm>
            <a:off x="0" y="1068388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Textfeld 10"/>
          <p:cNvSpPr txBox="1">
            <a:spLocks noChangeArrowheads="1"/>
          </p:cNvSpPr>
          <p:nvPr/>
        </p:nvSpPr>
        <p:spPr bwMode="auto">
          <a:xfrm>
            <a:off x="434975" y="6619875"/>
            <a:ext cx="3781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sz="1000" smtClean="0">
                <a:solidFill>
                  <a:srgbClr val="333333"/>
                </a:solidFill>
                <a:cs typeface="Arial" charset="0"/>
              </a:rPr>
              <a:t>GSI Helmholtzzentrum für Schwerionenforschung GmbH</a:t>
            </a:r>
          </a:p>
        </p:txBody>
      </p:sp>
      <p:sp>
        <p:nvSpPr>
          <p:cNvPr id="1032" name="Titelplatzhalter 1"/>
          <p:cNvSpPr>
            <a:spLocks noGrp="1"/>
          </p:cNvSpPr>
          <p:nvPr>
            <p:ph type="title"/>
          </p:nvPr>
        </p:nvSpPr>
        <p:spPr bwMode="auto">
          <a:xfrm>
            <a:off x="422275" y="260350"/>
            <a:ext cx="62420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0" y="939800"/>
            <a:ext cx="255588" cy="2555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0" y="6610350"/>
            <a:ext cx="255588" cy="255588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888" y="6553200"/>
            <a:ext cx="847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31.03.14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700" y="6561138"/>
            <a:ext cx="2895600" cy="35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Name/Vortragstitel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itchFamily="2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itchFamily="2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itchFamily="2" charset="2"/>
        <a:buChar char="§"/>
        <a:defRPr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itchFamily="2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DBB63"/>
        </a:buClr>
        <a:buFont typeface="Wingdings" pitchFamily="2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3893" y="184872"/>
            <a:ext cx="8209284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  <a:endParaRPr lang="fr-FR" altLang="fr-FR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4675" y="1619250"/>
            <a:ext cx="78454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err="1" smtClean="0"/>
              <a:t>Textmasterformat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bearbeiten</a:t>
            </a:r>
            <a:endParaRPr lang="fr-FR" altLang="fr-FR" dirty="0" smtClean="0"/>
          </a:p>
          <a:p>
            <a:pPr lvl="1"/>
            <a:r>
              <a:rPr lang="fr-FR" altLang="fr-FR" dirty="0" err="1" smtClean="0"/>
              <a:t>Zweite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Ebene</a:t>
            </a:r>
            <a:endParaRPr lang="fr-FR" altLang="fr-FR" dirty="0" smtClean="0"/>
          </a:p>
          <a:p>
            <a:pPr lvl="2"/>
            <a:r>
              <a:rPr lang="fr-FR" altLang="fr-FR" dirty="0" err="1" smtClean="0"/>
              <a:t>Dritte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Ebene</a:t>
            </a:r>
            <a:endParaRPr lang="fr-FR" altLang="fr-FR" dirty="0" smtClean="0"/>
          </a:p>
          <a:p>
            <a:pPr lvl="3"/>
            <a:r>
              <a:rPr lang="fr-FR" altLang="fr-FR" dirty="0" err="1" smtClean="0"/>
              <a:t>Vierte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Ebene</a:t>
            </a:r>
            <a:endParaRPr lang="fr-FR" altLang="fr-FR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8064500" y="1071372"/>
            <a:ext cx="714440" cy="146304"/>
          </a:xfrm>
          <a:prstGeom prst="rect">
            <a:avLst/>
          </a:prstGeom>
          <a:solidFill>
            <a:srgbClr val="093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41303" y="6680549"/>
            <a:ext cx="44627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Geneva" charset="-128"/>
                <a:cs typeface="+mn-cs"/>
              </a:rPr>
              <a:t> AL: N – ECCN: N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altLang="fr-FR" sz="800" kern="0" dirty="0" smtClean="0">
              <a:solidFill>
                <a:schemeClr val="tx1"/>
              </a:solidFill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4333728" y="6490048"/>
            <a:ext cx="2195832" cy="30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1pPr>
            <a:lvl2pPr marL="742950" indent="-285750" eaLnBrk="0" hangingPunct="0"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2pPr>
            <a:lvl3pPr marL="1143000" indent="-228600" eaLnBrk="0" hangingPunct="0"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3pPr>
            <a:lvl4pPr marL="1600200" indent="-228600" eaLnBrk="0" hangingPunct="0"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4pPr>
            <a:lvl5pPr marL="2057400" indent="-228600" eaLnBrk="0" hangingPunct="0"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rgbClr val="E52E81"/>
                </a:solidFill>
                <a:latin typeface="Arial" charset="0"/>
                <a:ea typeface="Geneva" charset="-128"/>
              </a:defRPr>
            </a:lvl9pPr>
          </a:lstStyle>
          <a:p>
            <a:pPr algn="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fr-FR" sz="600" b="0" kern="0" dirty="0" smtClean="0">
                <a:solidFill>
                  <a:srgbClr val="000000"/>
                </a:solidFill>
              </a:rPr>
              <a:t>Property of </a:t>
            </a:r>
            <a:r>
              <a:rPr lang="en-US" altLang="fr-FR" sz="600" b="0" kern="0" noProof="0" dirty="0" smtClean="0">
                <a:solidFill>
                  <a:srgbClr val="000000"/>
                </a:solidFill>
              </a:rPr>
              <a:t>Framatome</a:t>
            </a:r>
            <a:r>
              <a:rPr lang="en-US" altLang="fr-FR" sz="600" b="0" kern="0" baseline="0" dirty="0" smtClean="0">
                <a:solidFill>
                  <a:srgbClr val="000000"/>
                </a:solidFill>
              </a:rPr>
              <a:t> </a:t>
            </a:r>
            <a:r>
              <a:rPr lang="en-US" altLang="fr-FR" sz="600" b="0" kern="0" dirty="0" smtClean="0">
                <a:solidFill>
                  <a:srgbClr val="000000"/>
                </a:solidFill>
              </a:rPr>
              <a:t>GmbH © Framatome</a:t>
            </a:r>
          </a:p>
          <a:p>
            <a:pPr algn="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fr-FR" sz="600" b="0" kern="0" dirty="0" smtClean="0">
                <a:solidFill>
                  <a:srgbClr val="000000"/>
                </a:solidFill>
              </a:rPr>
              <a:t>All rights reserved, see liability notice</a:t>
            </a:r>
          </a:p>
        </p:txBody>
      </p:sp>
      <p:sp>
        <p:nvSpPr>
          <p:cNvPr id="33" name="Rectangle 5"/>
          <p:cNvSpPr txBox="1">
            <a:spLocks noChangeArrowheads="1"/>
          </p:cNvSpPr>
          <p:nvPr/>
        </p:nvSpPr>
        <p:spPr bwMode="auto">
          <a:xfrm>
            <a:off x="6658560" y="6476400"/>
            <a:ext cx="439431" cy="22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rgbClr val="E52E8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rgbClr val="E52E8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rgbClr val="E52E8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rgbClr val="E52E8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rgbClr val="E52E8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rgbClr val="E52E8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rgbClr val="E52E8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rgbClr val="E52E8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>
              <a:defRPr/>
            </a:pPr>
            <a:r>
              <a:rPr lang="fr-FR" sz="800" b="0" dirty="0" smtClean="0">
                <a:solidFill>
                  <a:srgbClr val="000000"/>
                </a:solidFill>
              </a:rPr>
              <a:t>p.</a:t>
            </a:r>
            <a:fld id="{0538E6A8-FF43-4ACA-A61D-291FB10E7E9E}" type="slidenum">
              <a:rPr lang="fr-FR" sz="800" b="0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fr-FR" sz="800" b="0" dirty="0">
              <a:solidFill>
                <a:srgbClr val="000000"/>
              </a:solidFill>
            </a:endParaRPr>
          </a:p>
        </p:txBody>
      </p:sp>
      <p:sp>
        <p:nvSpPr>
          <p:cNvPr id="34" name="Rectangle 5"/>
          <p:cNvSpPr txBox="1">
            <a:spLocks noChangeArrowheads="1"/>
          </p:cNvSpPr>
          <p:nvPr/>
        </p:nvSpPr>
        <p:spPr bwMode="auto">
          <a:xfrm>
            <a:off x="541303" y="6476400"/>
            <a:ext cx="4534753" cy="22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rgbClr val="E52E8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rgbClr val="E52E8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rgbClr val="E52E8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1400" b="1" kern="1200">
                <a:solidFill>
                  <a:srgbClr val="E52E8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rgbClr val="E52E8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rgbClr val="E52E8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rgbClr val="E52E8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rgbClr val="E52E8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Geneva" charset="-128"/>
                <a:cs typeface="+mn-cs"/>
              </a:rPr>
              <a:t>Lötversuche Uran-Kupfer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Geneva" charset="-128"/>
                <a:cs typeface="+mn-cs"/>
              </a:rPr>
              <a:t>Robert </a:t>
            </a:r>
            <a:r>
              <a:rPr kumimoji="0" lang="de-DE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Geneva" charset="-128"/>
                <a:cs typeface="+mn-cs"/>
              </a:rPr>
              <a:t>Bathelt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Geneva" charset="-128"/>
              <a:cs typeface="+mn-cs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6432" y="6237312"/>
            <a:ext cx="2164080" cy="664464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 bwMode="auto">
          <a:xfrm>
            <a:off x="1912" y="6381328"/>
            <a:ext cx="7096079" cy="422"/>
          </a:xfrm>
          <a:prstGeom prst="line">
            <a:avLst/>
          </a:prstGeom>
          <a:noFill/>
          <a:ln w="38100" cap="flat" cmpd="sng" algn="ctr">
            <a:solidFill>
              <a:srgbClr val="09357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1520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9357A"/>
          </a:solidFill>
          <a:latin typeface="+mj-lt"/>
          <a:ea typeface="+mj-ea"/>
          <a:cs typeface="+mj-cs"/>
        </a:defRPr>
      </a:lvl1pPr>
      <a:lvl2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C4122F"/>
          </a:solidFill>
          <a:latin typeface="Arial" charset="0"/>
        </a:defRPr>
      </a:lvl2pPr>
      <a:lvl3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C4122F"/>
          </a:solidFill>
          <a:latin typeface="Arial" charset="0"/>
        </a:defRPr>
      </a:lvl3pPr>
      <a:lvl4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C4122F"/>
          </a:solidFill>
          <a:latin typeface="Arial" charset="0"/>
        </a:defRPr>
      </a:lvl4pPr>
      <a:lvl5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C4122F"/>
          </a:solidFill>
          <a:latin typeface="Arial" charset="0"/>
        </a:defRPr>
      </a:lvl5pPr>
      <a:lvl6pPr marL="4572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C4122F"/>
          </a:solidFill>
          <a:latin typeface="Arial" charset="0"/>
        </a:defRPr>
      </a:lvl6pPr>
      <a:lvl7pPr marL="9144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C4122F"/>
          </a:solidFill>
          <a:latin typeface="Arial" charset="0"/>
        </a:defRPr>
      </a:lvl7pPr>
      <a:lvl8pPr marL="13716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C4122F"/>
          </a:solidFill>
          <a:latin typeface="Arial" charset="0"/>
        </a:defRPr>
      </a:lvl8pPr>
      <a:lvl9pPr marL="18288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C4122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20000"/>
        </a:spcAft>
        <a:buClr>
          <a:srgbClr val="FE5815"/>
        </a:buClr>
        <a:buSzPct val="130000"/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17550" indent="-268288" algn="l" rtl="0" eaLnBrk="1" fontAlgn="base" hangingPunct="1">
        <a:spcBef>
          <a:spcPct val="20000"/>
        </a:spcBef>
        <a:spcAft>
          <a:spcPct val="10000"/>
        </a:spcAft>
        <a:buClr>
          <a:srgbClr val="09357A"/>
        </a:buClr>
        <a:buSzPct val="80000"/>
        <a:buFont typeface="Wingdings" pitchFamily="2" charset="2"/>
        <a:buChar char="u"/>
        <a:defRPr sz="1600" b="1">
          <a:solidFill>
            <a:schemeClr val="tx1"/>
          </a:solidFill>
          <a:latin typeface="+mn-lt"/>
        </a:defRPr>
      </a:lvl2pPr>
      <a:lvl3pPr marL="1073150" indent="-176213" algn="l" rtl="0" eaLnBrk="1" fontAlgn="base" hangingPunct="1">
        <a:spcBef>
          <a:spcPct val="20000"/>
        </a:spcBef>
        <a:spcAft>
          <a:spcPct val="0"/>
        </a:spcAft>
        <a:buClr>
          <a:srgbClr val="FE5815"/>
        </a:buClr>
        <a:buFont typeface="Symbol" pitchFamily="18" charset="2"/>
        <a:buChar char="·"/>
        <a:defRPr sz="1400">
          <a:solidFill>
            <a:schemeClr val="tx1"/>
          </a:solidFill>
          <a:latin typeface="+mn-lt"/>
        </a:defRPr>
      </a:lvl3pPr>
      <a:lvl4pPr marL="1436688" indent="-93663" algn="l" rtl="0" eaLnBrk="1" fontAlgn="base" hangingPunct="1">
        <a:spcBef>
          <a:spcPct val="20000"/>
        </a:spcBef>
        <a:spcAft>
          <a:spcPct val="0"/>
        </a:spcAft>
        <a:buClr>
          <a:srgbClr val="09357A"/>
        </a:buClr>
        <a:buFont typeface="Arial" charset="0"/>
        <a:buChar char="-"/>
        <a:defRPr sz="1200">
          <a:solidFill>
            <a:schemeClr val="tx1"/>
          </a:solidFill>
          <a:latin typeface="+mn-lt"/>
        </a:defRPr>
      </a:lvl4pPr>
      <a:lvl5pPr marL="1973263" indent="-1793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­"/>
        <a:defRPr sz="1200">
          <a:solidFill>
            <a:schemeClr val="tx1"/>
          </a:solidFill>
          <a:latin typeface="+mn-lt"/>
        </a:defRPr>
      </a:lvl5pPr>
      <a:lvl6pPr marL="2430463" indent="-1793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­"/>
        <a:defRPr sz="1200">
          <a:solidFill>
            <a:schemeClr val="tx1"/>
          </a:solidFill>
          <a:latin typeface="+mn-lt"/>
        </a:defRPr>
      </a:lvl6pPr>
      <a:lvl7pPr marL="2887663" indent="-1793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­"/>
        <a:defRPr sz="1200">
          <a:solidFill>
            <a:schemeClr val="tx1"/>
          </a:solidFill>
          <a:latin typeface="+mn-lt"/>
        </a:defRPr>
      </a:lvl7pPr>
      <a:lvl8pPr marL="3344863" indent="-1793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­"/>
        <a:defRPr sz="1200">
          <a:solidFill>
            <a:schemeClr val="tx1"/>
          </a:solidFill>
          <a:latin typeface="+mn-lt"/>
        </a:defRPr>
      </a:lvl8pPr>
      <a:lvl9pPr marL="3802063" indent="-1793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­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146607" y="53340"/>
            <a:ext cx="1976438" cy="889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0" y="6619875"/>
            <a:ext cx="9144000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                                          </a:t>
            </a:r>
            <a:endParaRPr lang="de-DE" sz="1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-28575" y="6619875"/>
            <a:ext cx="9144000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</a:t>
            </a:r>
            <a:endParaRPr lang="de-DE" sz="1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0" y="0"/>
            <a:ext cx="7259638" cy="9429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 Source Status </a:t>
            </a:r>
          </a:p>
          <a:p>
            <a:pPr algn="ctr">
              <a:defRPr/>
            </a:pPr>
            <a:r>
              <a:rPr lang="de-DE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 </a:t>
            </a:r>
            <a:r>
              <a:rPr lang="de-DE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r>
              <a:rPr lang="de-DE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endParaRPr lang="de-D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hteck 7"/>
          <p:cNvSpPr>
            <a:spLocks noChangeArrowheads="1"/>
          </p:cNvSpPr>
          <p:nvPr/>
        </p:nvSpPr>
        <p:spPr bwMode="auto">
          <a:xfrm>
            <a:off x="117521" y="1220275"/>
            <a:ext cx="8997904" cy="400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FDBB63"/>
              </a:buClr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BB63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BB63"/>
              </a:buClr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BB63"/>
              </a:buClr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BB63"/>
              </a:buClr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>
              <a:lnSpc>
                <a:spcPct val="120000"/>
              </a:lnSpc>
              <a:spcBef>
                <a:spcPts val="1200"/>
              </a:spcBef>
            </a:pPr>
            <a:endParaRPr lang="en-US" sz="1800" dirty="0" smtClean="0"/>
          </a:p>
          <a:p>
            <a:pPr lvl="0">
              <a:lnSpc>
                <a:spcPct val="120000"/>
              </a:lnSpc>
              <a:spcBef>
                <a:spcPts val="12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Terminal North: </a:t>
            </a:r>
            <a:r>
              <a:rPr lang="en-US" sz="1800" dirty="0" smtClean="0">
                <a:solidFill>
                  <a:schemeClr val="tx1"/>
                </a:solidFill>
              </a:rPr>
              <a:t>Methane (12CH3)+ operation w/o problems, now change to 86Kr</a:t>
            </a:r>
            <a:endParaRPr lang="en-US" sz="1800" dirty="0" smtClean="0">
              <a:solidFill>
                <a:srgbClr val="00B050"/>
              </a:solidFill>
            </a:endParaRPr>
          </a:p>
          <a:p>
            <a:pPr lvl="0">
              <a:lnSpc>
                <a:spcPct val="120000"/>
              </a:lnSpc>
              <a:spcBef>
                <a:spcPts val="1200"/>
              </a:spcBef>
            </a:pPr>
            <a:r>
              <a:rPr lang="en-US" sz="1800" dirty="0">
                <a:solidFill>
                  <a:schemeClr val="tx1"/>
                </a:solidFill>
              </a:rPr>
              <a:t>T</a:t>
            </a:r>
            <a:r>
              <a:rPr lang="en-US" sz="1800" dirty="0" smtClean="0">
                <a:solidFill>
                  <a:schemeClr val="tx1"/>
                </a:solidFill>
              </a:rPr>
              <a:t>erminal South: </a:t>
            </a:r>
            <a:r>
              <a:rPr lang="en-US" sz="1800" dirty="0" smtClean="0">
                <a:solidFill>
                  <a:schemeClr val="tx1"/>
                </a:solidFill>
              </a:rPr>
              <a:t>50Ti operation w/o major problems, new world record for intensity (60muA of 50Ti2+) on target</a:t>
            </a:r>
          </a:p>
          <a:p>
            <a:pPr lvl="0">
              <a:lnSpc>
                <a:spcPct val="120000"/>
              </a:lnSpc>
              <a:spcBef>
                <a:spcPts val="12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HLI: 12C finished, operation w/o problems, start of 48Ca today</a:t>
            </a:r>
          </a:p>
          <a:p>
            <a:pPr lvl="0">
              <a:lnSpc>
                <a:spcPct val="120000"/>
              </a:lnSpc>
              <a:spcBef>
                <a:spcPts val="12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New elements for beam time 2021 and beyond: Development necessary (</a:t>
            </a:r>
            <a:r>
              <a:rPr lang="en-US" sz="1800" baseline="30000" dirty="0" smtClean="0"/>
              <a:t>160</a:t>
            </a:r>
            <a:r>
              <a:rPr lang="en-US" sz="1800" dirty="0" smtClean="0"/>
              <a:t>Gd, </a:t>
            </a:r>
            <a:r>
              <a:rPr lang="en-US" sz="1800" baseline="30000" dirty="0" smtClean="0"/>
              <a:t>170</a:t>
            </a:r>
            <a:r>
              <a:rPr lang="en-US" sz="1800" dirty="0" smtClean="0"/>
              <a:t>Er, </a:t>
            </a:r>
            <a:r>
              <a:rPr lang="en-US" sz="1800" baseline="30000" dirty="0"/>
              <a:t>186</a:t>
            </a:r>
            <a:r>
              <a:rPr lang="en-US" sz="1800" dirty="0"/>
              <a:t>W </a:t>
            </a:r>
            <a:r>
              <a:rPr lang="en-US" sz="1800" dirty="0" smtClean="0"/>
              <a:t>) for NUSTAR </a:t>
            </a:r>
          </a:p>
          <a:p>
            <a:pPr lvl="0">
              <a:lnSpc>
                <a:spcPct val="120000"/>
              </a:lnSpc>
              <a:spcBef>
                <a:spcPts val="12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2.7Hz operation for Uranium: Results of the tests are not promising so far</a:t>
            </a:r>
            <a:endParaRPr lang="en-US" sz="1800" dirty="0" smtClean="0"/>
          </a:p>
          <a:p>
            <a:pPr lvl="0">
              <a:lnSpc>
                <a:spcPct val="120000"/>
              </a:lnSpc>
              <a:spcBef>
                <a:spcPts val="1200"/>
              </a:spcBef>
            </a:pPr>
            <a:endParaRPr lang="en-US" sz="1800" dirty="0" smtClean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896" y="302070"/>
            <a:ext cx="720000" cy="6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62" y="80964"/>
            <a:ext cx="1080000" cy="341053"/>
          </a:xfrm>
          <a:prstGeom prst="rect">
            <a:avLst/>
          </a:prstGeom>
        </p:spPr>
      </p:pic>
      <p:sp>
        <p:nvSpPr>
          <p:cNvPr id="15" name="Textfeld 9"/>
          <p:cNvSpPr txBox="1"/>
          <p:nvPr/>
        </p:nvSpPr>
        <p:spPr>
          <a:xfrm>
            <a:off x="0" y="6611937"/>
            <a:ext cx="9144000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  </a:t>
            </a:r>
            <a:endParaRPr lang="de-DE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99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146607" y="53340"/>
            <a:ext cx="1976438" cy="889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0" y="6619875"/>
            <a:ext cx="9144000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                                          </a:t>
            </a:r>
            <a:endParaRPr lang="de-DE" sz="1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-28575" y="6619875"/>
            <a:ext cx="9144000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</a:t>
            </a:r>
            <a:endParaRPr lang="de-DE" sz="1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0" y="0"/>
            <a:ext cx="7259638" cy="9429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 Source Status </a:t>
            </a:r>
          </a:p>
          <a:p>
            <a:pPr algn="ctr">
              <a:defRPr/>
            </a:pPr>
            <a:r>
              <a:rPr lang="de-DE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 </a:t>
            </a:r>
            <a:r>
              <a:rPr lang="de-DE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r>
              <a:rPr lang="de-DE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DE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endParaRPr lang="de-D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896" y="302070"/>
            <a:ext cx="720000" cy="6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62" y="80964"/>
            <a:ext cx="1080000" cy="341053"/>
          </a:xfrm>
          <a:prstGeom prst="rect">
            <a:avLst/>
          </a:prstGeom>
        </p:spPr>
      </p:pic>
      <p:sp>
        <p:nvSpPr>
          <p:cNvPr id="15" name="Textfeld 9"/>
          <p:cNvSpPr txBox="1"/>
          <p:nvPr/>
        </p:nvSpPr>
        <p:spPr>
          <a:xfrm>
            <a:off x="0" y="6611937"/>
            <a:ext cx="9144000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  </a:t>
            </a:r>
            <a:endParaRPr lang="de-DE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4" t="54387"/>
          <a:stretch/>
        </p:blipFill>
        <p:spPr>
          <a:xfrm>
            <a:off x="806476" y="1899138"/>
            <a:ext cx="7473898" cy="410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7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si-folienmaster-2014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Framatome_Folie_de">
  <a:themeElements>
    <a:clrScheme name="palette AREVA">
      <a:dk1>
        <a:srgbClr val="000000"/>
      </a:dk1>
      <a:lt1>
        <a:srgbClr val="FFFFFF"/>
      </a:lt1>
      <a:dk2>
        <a:srgbClr val="C4122F"/>
      </a:dk2>
      <a:lt2>
        <a:srgbClr val="FFDD00"/>
      </a:lt2>
      <a:accent1>
        <a:srgbClr val="169C2E"/>
      </a:accent1>
      <a:accent2>
        <a:srgbClr val="FF6600"/>
      </a:accent2>
      <a:accent3>
        <a:srgbClr val="0067AD"/>
      </a:accent3>
      <a:accent4>
        <a:srgbClr val="003E86"/>
      </a:accent4>
      <a:accent5>
        <a:srgbClr val="863486"/>
      </a:accent5>
      <a:accent6>
        <a:srgbClr val="E35395"/>
      </a:accent6>
      <a:hlink>
        <a:srgbClr val="003E86"/>
      </a:hlink>
      <a:folHlink>
        <a:srgbClr val="83A6C7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400" b="1" i="0" u="none" strike="noStrike" cap="none" normalizeH="0" baseline="0" smtClean="0">
            <a:ln>
              <a:noFill/>
            </a:ln>
            <a:solidFill>
              <a:srgbClr val="E52E8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400" b="1" i="0" u="none" strike="noStrike" cap="none" normalizeH="0" baseline="0" smtClean="0">
            <a:ln>
              <a:noFill/>
            </a:ln>
            <a:solidFill>
              <a:srgbClr val="E52E8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3">
        <a:dk1>
          <a:srgbClr val="000000"/>
        </a:dk1>
        <a:lt1>
          <a:srgbClr val="FFFFFF"/>
        </a:lt1>
        <a:dk2>
          <a:srgbClr val="C4122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4">
        <a:dk1>
          <a:srgbClr val="000000"/>
        </a:dk1>
        <a:lt1>
          <a:srgbClr val="FFFFFF"/>
        </a:lt1>
        <a:dk2>
          <a:srgbClr val="C4122F"/>
        </a:dk2>
        <a:lt2>
          <a:srgbClr val="969696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5">
        <a:dk1>
          <a:srgbClr val="000000"/>
        </a:dk1>
        <a:lt1>
          <a:srgbClr val="FFFFFF"/>
        </a:lt1>
        <a:dk2>
          <a:srgbClr val="C4122F"/>
        </a:dk2>
        <a:lt2>
          <a:srgbClr val="969696"/>
        </a:lt2>
        <a:accent1>
          <a:srgbClr val="C9D200"/>
        </a:accent1>
        <a:accent2>
          <a:srgbClr val="7AB51D"/>
        </a:accent2>
        <a:accent3>
          <a:srgbClr val="FFFFFF"/>
        </a:accent3>
        <a:accent4>
          <a:srgbClr val="000000"/>
        </a:accent4>
        <a:accent5>
          <a:srgbClr val="E1E5AA"/>
        </a:accent5>
        <a:accent6>
          <a:srgbClr val="6EA419"/>
        </a:accent6>
        <a:hlink>
          <a:srgbClr val="003E86"/>
        </a:hlink>
        <a:folHlink>
          <a:srgbClr val="009E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6">
        <a:dk1>
          <a:srgbClr val="000000"/>
        </a:dk1>
        <a:lt1>
          <a:srgbClr val="FFFFFF"/>
        </a:lt1>
        <a:dk2>
          <a:srgbClr val="C4122F"/>
        </a:dk2>
        <a:lt2>
          <a:srgbClr val="FFED00"/>
        </a:lt2>
        <a:accent1>
          <a:srgbClr val="C9D200"/>
        </a:accent1>
        <a:accent2>
          <a:srgbClr val="7AB51D"/>
        </a:accent2>
        <a:accent3>
          <a:srgbClr val="FFFFFF"/>
        </a:accent3>
        <a:accent4>
          <a:srgbClr val="000000"/>
        </a:accent4>
        <a:accent5>
          <a:srgbClr val="E1E5AA"/>
        </a:accent5>
        <a:accent6>
          <a:srgbClr val="6EA419"/>
        </a:accent6>
        <a:hlink>
          <a:srgbClr val="003E86"/>
        </a:hlink>
        <a:folHlink>
          <a:srgbClr val="009EE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103</Words>
  <Application>Microsoft Office PowerPoint</Application>
  <PresentationFormat>Bildschirmpräsentation (4:3)</PresentationFormat>
  <Paragraphs>16</Paragraphs>
  <Slides>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10" baseType="lpstr">
      <vt:lpstr>Arial</vt:lpstr>
      <vt:lpstr>Calibri</vt:lpstr>
      <vt:lpstr>Geneva</vt:lpstr>
      <vt:lpstr>Symbol</vt:lpstr>
      <vt:lpstr>Wingdings</vt:lpstr>
      <vt:lpstr>gsi-folienmaster-2014</vt:lpstr>
      <vt:lpstr>Framatome_Folie_de</vt:lpstr>
      <vt:lpstr>think-cell Slide</vt:lpstr>
      <vt:lpstr>PowerPoint-Präsentation</vt:lpstr>
      <vt:lpstr>PowerPoint-Präsentation</vt:lpstr>
    </vt:vector>
  </TitlesOfParts>
  <Company>GSI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Carola Pomplun</dc:creator>
  <cp:lastModifiedBy>Hollinger, Ralph Dr.</cp:lastModifiedBy>
  <cp:revision>905</cp:revision>
  <cp:lastPrinted>2018-04-10T12:56:10Z</cp:lastPrinted>
  <dcterms:created xsi:type="dcterms:W3CDTF">2012-12-14T15:20:39Z</dcterms:created>
  <dcterms:modified xsi:type="dcterms:W3CDTF">2020-02-19T11:13:41Z</dcterms:modified>
</cp:coreProperties>
</file>