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8" r:id="rId3"/>
    <p:sldId id="260" r:id="rId4"/>
    <p:sldId id="261" r:id="rId5"/>
    <p:sldId id="262" r:id="rId6"/>
    <p:sldId id="263" r:id="rId7"/>
    <p:sldId id="265" r:id="rId8"/>
    <p:sldId id="264" r:id="rId9"/>
    <p:sldId id="275" r:id="rId10"/>
    <p:sldId id="271" r:id="rId11"/>
    <p:sldId id="272" r:id="rId12"/>
    <p:sldId id="274" r:id="rId13"/>
    <p:sldId id="273" r:id="rId14"/>
    <p:sldId id="266" r:id="rId15"/>
    <p:sldId id="267" r:id="rId16"/>
    <p:sldId id="268" r:id="rId17"/>
    <p:sldId id="270" r:id="rId18"/>
    <p:sldId id="269" r:id="rId19"/>
    <p:sldId id="278" r:id="rId20"/>
    <p:sldId id="277" r:id="rId21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666666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691" autoAdjust="0"/>
  </p:normalViewPr>
  <p:slideViewPr>
    <p:cSldViewPr snapToGrid="0" snapToObjects="1">
      <p:cViewPr varScale="1">
        <p:scale>
          <a:sx n="124" d="100"/>
          <a:sy n="124" d="100"/>
        </p:scale>
        <p:origin x="38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19.02.2020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19.02.2020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grpSp>
        <p:nvGrpSpPr>
          <p:cNvPr id="12" name="Gruppierung 11"/>
          <p:cNvGrpSpPr/>
          <p:nvPr userDrawn="1"/>
        </p:nvGrpSpPr>
        <p:grpSpPr>
          <a:xfrm>
            <a:off x="3193470" y="150090"/>
            <a:ext cx="5615712" cy="845209"/>
            <a:chOff x="3193470" y="150090"/>
            <a:chExt cx="5615712" cy="845209"/>
          </a:xfrm>
        </p:grpSpPr>
        <p:sp>
          <p:nvSpPr>
            <p:cNvPr id="9" name="Rechteck 8"/>
            <p:cNvSpPr/>
            <p:nvPr userDrawn="1"/>
          </p:nvSpPr>
          <p:spPr>
            <a:xfrm>
              <a:off x="7031182" y="150090"/>
              <a:ext cx="1778000" cy="560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Textfeld 7"/>
            <p:cNvSpPr txBox="1"/>
            <p:nvPr userDrawn="1"/>
          </p:nvSpPr>
          <p:spPr>
            <a:xfrm>
              <a:off x="3193470" y="595189"/>
              <a:ext cx="55308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dirty="0" smtClean="0">
                  <a:solidFill>
                    <a:srgbClr val="333333"/>
                  </a:solidFill>
                  <a:latin typeface="Arial"/>
                  <a:cs typeface="Arial"/>
                </a:rPr>
                <a:t>GSI Helmholtzzentrum für Schwerionenforschung GmbH</a:t>
              </a:r>
            </a:p>
            <a:p>
              <a:pPr algn="r"/>
              <a:endParaRPr lang="de-DE" sz="1000" dirty="0">
                <a:solidFill>
                  <a:srgbClr val="333333"/>
                </a:solidFill>
                <a:latin typeface="Arial"/>
                <a:cs typeface="Arial"/>
              </a:endParaRPr>
            </a:p>
          </p:txBody>
        </p:sp>
        <p:pic>
          <p:nvPicPr>
            <p:cNvPr id="10" name="Bild 9" descr="GSI_Logo_rgb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965" y="178975"/>
              <a:ext cx="1349516" cy="449839"/>
            </a:xfrm>
            <a:prstGeom prst="rect">
              <a:avLst/>
            </a:prstGeom>
          </p:spPr>
        </p:pic>
      </p:grp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242342" cy="7875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r>
              <a:rPr lang="de-DE" dirty="0" smtClean="0"/>
              <a:t>1</a:t>
            </a:r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20368"/>
            <a:ext cx="378083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smtClean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NA- </a:t>
            </a:r>
            <a:r>
              <a:rPr lang="de-DE" dirty="0" err="1" smtClean="0"/>
              <a:t>NotAus</a:t>
            </a:r>
            <a:r>
              <a:rPr lang="de-DE" dirty="0" smtClean="0"/>
              <a:t> System in  der GSI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 baseline="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8.jp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5233" r="3779" b="2740"/>
          <a:stretch/>
        </p:blipFill>
        <p:spPr>
          <a:xfrm>
            <a:off x="2966038" y="2929364"/>
            <a:ext cx="3227294" cy="3359052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095083"/>
            <a:ext cx="9144000" cy="1805748"/>
          </a:xfrm>
          <a:gradFill>
            <a:gsLst>
              <a:gs pos="7965">
                <a:schemeClr val="bg1">
                  <a:alpha val="18000"/>
                </a:schemeClr>
              </a:gs>
              <a:gs pos="75000">
                <a:schemeClr val="bg1">
                  <a:lumMod val="95000"/>
                  <a:alpha val="72000"/>
                </a:schemeClr>
              </a:gs>
              <a:gs pos="98000">
                <a:schemeClr val="bg1">
                  <a:lumMod val="85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dirty="0"/>
              <a:t>Emergency </a:t>
            </a:r>
            <a:r>
              <a:rPr lang="en-US" dirty="0" smtClean="0"/>
              <a:t>Stop </a:t>
            </a:r>
            <a:r>
              <a:rPr lang="en-US" dirty="0"/>
              <a:t>S</a:t>
            </a:r>
            <a:r>
              <a:rPr lang="en-US" dirty="0" smtClean="0"/>
              <a:t>ystem</a:t>
            </a:r>
            <a:br>
              <a:rPr lang="en-US" dirty="0" smtClean="0"/>
            </a:br>
            <a:r>
              <a:rPr lang="en-US" dirty="0" smtClean="0"/>
              <a:t> at </a:t>
            </a:r>
            <a:r>
              <a:rPr lang="en-US" dirty="0"/>
              <a:t>the GSI</a:t>
            </a:r>
            <a:endParaRPr lang="de-DE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7465039" y="6603461"/>
            <a:ext cx="1678961" cy="299004"/>
          </a:xfrm>
        </p:spPr>
        <p:txBody>
          <a:bodyPr>
            <a:normAutofit/>
          </a:bodyPr>
          <a:lstStyle/>
          <a:p>
            <a:r>
              <a:rPr lang="de-DE" sz="1000" dirty="0" smtClean="0"/>
              <a:t>Andreas Engling 10.2019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10</a:t>
            </a:fld>
            <a:endParaRPr lang="de-DE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422565" y="1450685"/>
            <a:ext cx="8211834" cy="4903585"/>
          </a:xfrm>
        </p:spPr>
        <p:txBody>
          <a:bodyPr/>
          <a:lstStyle/>
          <a:p>
            <a:r>
              <a:rPr lang="en-US" dirty="0"/>
              <a:t>The emergency stop system consists of </a:t>
            </a:r>
            <a:r>
              <a:rPr lang="en-US" b="1" dirty="0"/>
              <a:t>two emergency stop </a:t>
            </a:r>
            <a:r>
              <a:rPr lang="en-US" b="1" dirty="0" smtClean="0"/>
              <a:t>control panels </a:t>
            </a:r>
            <a:r>
              <a:rPr lang="en-US" dirty="0" smtClean="0"/>
              <a:t>for </a:t>
            </a:r>
          </a:p>
          <a:p>
            <a:r>
              <a:rPr lang="en-US" dirty="0"/>
              <a:t>  </a:t>
            </a:r>
            <a:r>
              <a:rPr lang="en-US" dirty="0" smtClean="0"/>
              <a:t>- </a:t>
            </a:r>
            <a:r>
              <a:rPr lang="en-US" dirty="0"/>
              <a:t>Trip circuit NA1, in the main control room, and for the</a:t>
            </a:r>
            <a:br>
              <a:rPr lang="en-US" dirty="0"/>
            </a:br>
            <a:r>
              <a:rPr lang="en-US" dirty="0"/>
              <a:t>  </a:t>
            </a:r>
            <a:r>
              <a:rPr lang="en-US" dirty="0" smtClean="0"/>
              <a:t>- </a:t>
            </a:r>
            <a:r>
              <a:rPr lang="en-US" dirty="0"/>
              <a:t>Trip circuit NA2, NA3 and NA4, in rack 12 in VR1.1</a:t>
            </a:r>
            <a:br>
              <a:rPr lang="en-US" dirty="0"/>
            </a:br>
            <a:r>
              <a:rPr lang="en-US" dirty="0"/>
              <a:t>    Gallery</a:t>
            </a:r>
            <a:r>
              <a:rPr lang="en-US" dirty="0" smtClean="0"/>
              <a:t>.</a:t>
            </a:r>
            <a:endParaRPr lang="de-DE" dirty="0" smtClean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660" y="3672229"/>
            <a:ext cx="2388406" cy="243755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044" y="4167061"/>
            <a:ext cx="1705181" cy="194271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351224" y="3672229"/>
            <a:ext cx="1120820" cy="415498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050" dirty="0" smtClean="0"/>
              <a:t>Auslösekreise </a:t>
            </a:r>
          </a:p>
          <a:p>
            <a:pPr algn="l"/>
            <a:r>
              <a:rPr lang="de-DE" sz="1050" dirty="0" smtClean="0"/>
              <a:t>NA2, NA3, NA4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665326" y="3671008"/>
            <a:ext cx="987771" cy="415498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050" dirty="0" smtClean="0"/>
              <a:t>Auslösekreis </a:t>
            </a:r>
          </a:p>
          <a:p>
            <a:pPr algn="l"/>
            <a:r>
              <a:rPr lang="de-DE" sz="1050" dirty="0" smtClean="0"/>
              <a:t>NA1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6168" y="4083641"/>
            <a:ext cx="1822701" cy="1036155"/>
          </a:xfrm>
          <a:prstGeom prst="rect">
            <a:avLst/>
          </a:prstGeom>
        </p:spPr>
      </p:pic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242342" cy="787557"/>
          </a:xfrm>
        </p:spPr>
        <p:txBody>
          <a:bodyPr>
            <a:normAutofit fontScale="90000"/>
          </a:bodyPr>
          <a:lstStyle/>
          <a:p>
            <a:r>
              <a:rPr lang="en-US" dirty="0"/>
              <a:t>Emergency Stop System </a:t>
            </a:r>
            <a:r>
              <a:rPr lang="de-DE" dirty="0" smtClean="0"/>
              <a:t>„</a:t>
            </a:r>
            <a:r>
              <a:rPr lang="de-DE" dirty="0"/>
              <a:t>Altbau“</a:t>
            </a:r>
            <a:br>
              <a:rPr lang="de-DE" dirty="0"/>
            </a:b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278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3138848" y="3163209"/>
            <a:ext cx="712817" cy="35655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2032923" y="3166586"/>
            <a:ext cx="712817" cy="35655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907789" y="3163209"/>
            <a:ext cx="712817" cy="35655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" name="Rechteck 2"/>
          <p:cNvSpPr/>
          <p:nvPr/>
        </p:nvSpPr>
        <p:spPr>
          <a:xfrm>
            <a:off x="4232994" y="3189088"/>
            <a:ext cx="712817" cy="35655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11</a:t>
            </a:fld>
            <a:endParaRPr lang="de-DE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440830" y="1421497"/>
            <a:ext cx="8211834" cy="4903585"/>
          </a:xfrm>
        </p:spPr>
        <p:txBody>
          <a:bodyPr/>
          <a:lstStyle/>
          <a:p>
            <a:r>
              <a:rPr lang="en-US" dirty="0"/>
              <a:t>The 4 emergency stops </a:t>
            </a:r>
            <a:r>
              <a:rPr lang="en-US" dirty="0" smtClean="0"/>
              <a:t>circuits </a:t>
            </a:r>
            <a:r>
              <a:rPr lang="en-US" dirty="0"/>
              <a:t>consist of approx. 90 emergency stops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These </a:t>
            </a:r>
            <a:r>
              <a:rPr lang="en-US" dirty="0"/>
              <a:t>are located in the </a:t>
            </a:r>
            <a:r>
              <a:rPr lang="en-US" dirty="0" smtClean="0"/>
              <a:t>buildings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dirty="0" smtClean="0"/>
              <a:t>     </a:t>
            </a:r>
            <a:r>
              <a:rPr lang="de-DE" b="1" dirty="0" smtClean="0">
                <a:solidFill>
                  <a:srgbClr val="00B0F0"/>
                </a:solidFill>
              </a:rPr>
              <a:t>NA1</a:t>
            </a:r>
            <a:r>
              <a:rPr lang="de-DE" dirty="0" smtClean="0"/>
              <a:t>      </a:t>
            </a:r>
            <a:r>
              <a:rPr lang="de-DE" b="1" dirty="0">
                <a:solidFill>
                  <a:srgbClr val="FFC000"/>
                </a:solidFill>
              </a:rPr>
              <a:t>NA2</a:t>
            </a:r>
            <a:r>
              <a:rPr lang="de-DE" dirty="0"/>
              <a:t>      </a:t>
            </a:r>
            <a:r>
              <a:rPr lang="de-DE" b="1" dirty="0" smtClean="0">
                <a:solidFill>
                  <a:srgbClr val="00B050"/>
                </a:solidFill>
              </a:rPr>
              <a:t>NA3</a:t>
            </a:r>
            <a:r>
              <a:rPr lang="de-DE" dirty="0" smtClean="0"/>
              <a:t>      </a:t>
            </a:r>
            <a:r>
              <a:rPr lang="de-DE" b="1" dirty="0" smtClean="0">
                <a:solidFill>
                  <a:srgbClr val="FFFF00"/>
                </a:solidFill>
              </a:rPr>
              <a:t>NA4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458" y="3745931"/>
            <a:ext cx="620570" cy="229133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279" y="3745931"/>
            <a:ext cx="632030" cy="16764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6560" y="3741542"/>
            <a:ext cx="634183" cy="2192655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609222" y="2231072"/>
            <a:ext cx="2380031" cy="193899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2400" b="1" dirty="0" smtClean="0">
                <a:solidFill>
                  <a:srgbClr val="FFC000"/>
                </a:solidFill>
              </a:rPr>
              <a:t>BH1.0 / BH1.1</a:t>
            </a:r>
          </a:p>
          <a:p>
            <a:pPr algn="l"/>
            <a:r>
              <a:rPr lang="de-DE" sz="2400" b="1" dirty="0" smtClean="0">
                <a:solidFill>
                  <a:srgbClr val="00B0F0"/>
                </a:solidFill>
              </a:rPr>
              <a:t>TU.0 / TU.1</a:t>
            </a:r>
          </a:p>
          <a:p>
            <a:pPr algn="l"/>
            <a:r>
              <a:rPr lang="de-DE" sz="2400" b="1" dirty="0" smtClean="0">
                <a:solidFill>
                  <a:srgbClr val="FFC000"/>
                </a:solidFill>
              </a:rPr>
              <a:t>VR.1</a:t>
            </a:r>
          </a:p>
          <a:p>
            <a:pPr algn="l"/>
            <a:r>
              <a:rPr lang="de-DE" sz="2400" b="1" dirty="0" smtClean="0">
                <a:solidFill>
                  <a:srgbClr val="00B0F0"/>
                </a:solidFill>
              </a:rPr>
              <a:t>S</a:t>
            </a:r>
            <a:r>
              <a:rPr lang="de-DE" sz="2400" b="1" dirty="0" smtClean="0">
                <a:solidFill>
                  <a:srgbClr val="FFC000"/>
                </a:solidFill>
              </a:rPr>
              <a:t>H</a:t>
            </a:r>
            <a:r>
              <a:rPr lang="de-DE" sz="2400" b="1" dirty="0" smtClean="0">
                <a:solidFill>
                  <a:srgbClr val="00B0F0"/>
                </a:solidFill>
              </a:rPr>
              <a:t>1.</a:t>
            </a:r>
            <a:endParaRPr lang="de-DE" sz="2400" b="1" dirty="0" smtClean="0">
              <a:solidFill>
                <a:srgbClr val="FFC000"/>
              </a:solidFill>
            </a:endParaRPr>
          </a:p>
          <a:p>
            <a:pPr algn="l"/>
            <a:r>
              <a:rPr lang="de-DE" sz="2400" b="1" dirty="0" smtClean="0">
                <a:solidFill>
                  <a:srgbClr val="00B050"/>
                </a:solidFill>
              </a:rPr>
              <a:t>EH.0 / EH.1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382" y="4212636"/>
            <a:ext cx="4837113" cy="215501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2994" y="3741542"/>
            <a:ext cx="627507" cy="55778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347990" y="5174737"/>
            <a:ext cx="482824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de-DE" sz="1200" dirty="0"/>
              <a:t>BH1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5831558" y="5417118"/>
            <a:ext cx="526106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de-DE" sz="1200" dirty="0" smtClean="0"/>
              <a:t>VR.1</a:t>
            </a:r>
            <a:endParaRPr lang="de-DE" sz="1200" dirty="0"/>
          </a:p>
        </p:txBody>
      </p:sp>
      <p:sp>
        <p:nvSpPr>
          <p:cNvPr id="17" name="Textfeld 16"/>
          <p:cNvSpPr txBox="1"/>
          <p:nvPr/>
        </p:nvSpPr>
        <p:spPr>
          <a:xfrm>
            <a:off x="6470614" y="5050138"/>
            <a:ext cx="389850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de-DE" sz="1200" dirty="0" smtClean="0"/>
              <a:t>TU</a:t>
            </a:r>
            <a:endParaRPr lang="de-DE" sz="1200" dirty="0"/>
          </a:p>
        </p:txBody>
      </p:sp>
      <p:sp>
        <p:nvSpPr>
          <p:cNvPr id="18" name="Textfeld 17"/>
          <p:cNvSpPr txBox="1"/>
          <p:nvPr/>
        </p:nvSpPr>
        <p:spPr>
          <a:xfrm>
            <a:off x="5966685" y="4730012"/>
            <a:ext cx="482824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de-DE" sz="1200" dirty="0" smtClean="0"/>
              <a:t>SH1</a:t>
            </a:r>
            <a:endParaRPr lang="de-DE" sz="1200" dirty="0"/>
          </a:p>
        </p:txBody>
      </p:sp>
      <p:sp>
        <p:nvSpPr>
          <p:cNvPr id="19" name="Textfeld 18"/>
          <p:cNvSpPr txBox="1"/>
          <p:nvPr/>
        </p:nvSpPr>
        <p:spPr>
          <a:xfrm>
            <a:off x="7936252" y="5684474"/>
            <a:ext cx="397866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de-DE" sz="1200" dirty="0" smtClean="0"/>
              <a:t>EH</a:t>
            </a:r>
            <a:endParaRPr lang="de-DE" sz="1200" dirty="0"/>
          </a:p>
        </p:txBody>
      </p:sp>
      <p:sp>
        <p:nvSpPr>
          <p:cNvPr id="21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242342" cy="787557"/>
          </a:xfrm>
        </p:spPr>
        <p:txBody>
          <a:bodyPr>
            <a:normAutofit fontScale="90000"/>
          </a:bodyPr>
          <a:lstStyle/>
          <a:p>
            <a:r>
              <a:rPr lang="en-US" dirty="0"/>
              <a:t>Emergency Stop System </a:t>
            </a:r>
            <a:r>
              <a:rPr lang="de-DE" dirty="0" smtClean="0"/>
              <a:t>„</a:t>
            </a:r>
            <a:r>
              <a:rPr lang="de-DE" dirty="0"/>
              <a:t>Altbau“</a:t>
            </a:r>
            <a:br>
              <a:rPr lang="de-DE" dirty="0"/>
            </a:b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655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NA-Not-Aus System „Altbau“</a:t>
            </a:r>
            <a:br>
              <a:rPr lang="de-DE" dirty="0"/>
            </a:br>
            <a:r>
              <a:rPr lang="de-DE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12</a:t>
            </a:fld>
            <a:endParaRPr lang="de-DE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422565" y="1450685"/>
            <a:ext cx="8211834" cy="4903585"/>
          </a:xfrm>
        </p:spPr>
        <p:txBody>
          <a:bodyPr/>
          <a:lstStyle/>
          <a:p>
            <a:r>
              <a:rPr lang="en-US" dirty="0" smtClean="0"/>
              <a:t>34 </a:t>
            </a:r>
            <a:r>
              <a:rPr lang="en-US" dirty="0"/>
              <a:t>low voltage </a:t>
            </a:r>
            <a:r>
              <a:rPr lang="en-US" dirty="0" smtClean="0"/>
              <a:t>distributions will be switched directly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and 50 switched off indirectly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5511" y="2726698"/>
            <a:ext cx="1809836" cy="30545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647" y="2726698"/>
            <a:ext cx="1809836" cy="147191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47" y="4308340"/>
            <a:ext cx="1820315" cy="1009810"/>
          </a:xfrm>
          <a:prstGeom prst="rect">
            <a:avLst/>
          </a:prstGeom>
        </p:spPr>
      </p:pic>
      <p:pic>
        <p:nvPicPr>
          <p:cNvPr id="10" name="Inhaltsplatzhalter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155" y="5380100"/>
            <a:ext cx="1840529" cy="329843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677913" y="2726698"/>
            <a:ext cx="2574951" cy="230832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dirty="0"/>
              <a:t>Low voltage </a:t>
            </a:r>
            <a:r>
              <a:rPr lang="en-US" dirty="0" smtClean="0"/>
              <a:t>distributions </a:t>
            </a:r>
            <a:r>
              <a:rPr lang="en-US" dirty="0"/>
              <a:t>that are </a:t>
            </a:r>
            <a:r>
              <a:rPr lang="en-US" b="1" dirty="0" smtClean="0"/>
              <a:t>direct</a:t>
            </a:r>
            <a:r>
              <a:rPr lang="en-US" dirty="0" smtClean="0"/>
              <a:t> switched </a:t>
            </a:r>
            <a:r>
              <a:rPr lang="en-US" dirty="0"/>
              <a:t>off by the emergency stop system </a:t>
            </a:r>
            <a:r>
              <a:rPr lang="en-US" dirty="0" smtClean="0"/>
              <a:t>are marked with an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        </a:t>
            </a:r>
            <a:endParaRPr lang="de-DE" dirty="0" smtClean="0"/>
          </a:p>
        </p:txBody>
      </p:sp>
      <p:sp>
        <p:nvSpPr>
          <p:cNvPr id="3" name="Gleichschenkliges Dreieck 2"/>
          <p:cNvSpPr/>
          <p:nvPr/>
        </p:nvSpPr>
        <p:spPr>
          <a:xfrm rot="10800000">
            <a:off x="7071285" y="4253985"/>
            <a:ext cx="532973" cy="429065"/>
          </a:xfrm>
          <a:prstGeom prst="triangl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027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13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7030" y="1360626"/>
            <a:ext cx="3772688" cy="5016041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84718" y="1438244"/>
            <a:ext cx="3981062" cy="258532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dirty="0"/>
              <a:t>The emergency stop switches are</a:t>
            </a:r>
            <a:br>
              <a:rPr lang="en-US" dirty="0"/>
            </a:br>
            <a:r>
              <a:rPr lang="en-US" dirty="0" smtClean="0"/>
              <a:t>connected to </a:t>
            </a:r>
            <a:r>
              <a:rPr lang="en-US" dirty="0"/>
              <a:t>5 local distribution </a:t>
            </a:r>
            <a:r>
              <a:rPr lang="en-US" dirty="0" smtClean="0"/>
              <a:t>boards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these are routed to a </a:t>
            </a:r>
            <a:r>
              <a:rPr lang="en-US" dirty="0"/>
              <a:t>central</a:t>
            </a:r>
            <a:br>
              <a:rPr lang="en-US" dirty="0"/>
            </a:br>
            <a:r>
              <a:rPr lang="en-US" dirty="0" smtClean="0"/>
              <a:t>marshalling cabinet.</a:t>
            </a:r>
          </a:p>
          <a:p>
            <a:r>
              <a:rPr lang="en-US" dirty="0" smtClean="0"/>
              <a:t>There the </a:t>
            </a:r>
            <a:r>
              <a:rPr lang="en-US" dirty="0"/>
              <a:t>emergency stop </a:t>
            </a:r>
            <a:r>
              <a:rPr lang="en-US" dirty="0" smtClean="0"/>
              <a:t>panel processes the signals and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control over the same periphery</a:t>
            </a:r>
            <a:br>
              <a:rPr lang="en-US" dirty="0"/>
            </a:br>
            <a:r>
              <a:rPr lang="en-US" dirty="0"/>
              <a:t>the circuit breakers.</a:t>
            </a:r>
            <a:endParaRPr lang="de-DE" dirty="0" smtClean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242342" cy="787557"/>
          </a:xfrm>
        </p:spPr>
        <p:txBody>
          <a:bodyPr>
            <a:normAutofit fontScale="90000"/>
          </a:bodyPr>
          <a:lstStyle/>
          <a:p>
            <a:r>
              <a:rPr lang="en-US" dirty="0"/>
              <a:t>Emergency Stop System </a:t>
            </a:r>
            <a:r>
              <a:rPr lang="de-DE" dirty="0" smtClean="0"/>
              <a:t>„</a:t>
            </a:r>
            <a:r>
              <a:rPr lang="de-DE" dirty="0"/>
              <a:t>Altbau“</a:t>
            </a:r>
            <a:br>
              <a:rPr lang="de-DE" dirty="0"/>
            </a:b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362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dirty="0" smtClean="0"/>
              <a:t>	</a:t>
            </a:r>
            <a:r>
              <a:rPr lang="en-US" sz="2800" b="1" u="sng" dirty="0"/>
              <a:t> </a:t>
            </a:r>
            <a:r>
              <a:rPr lang="en-US" sz="2800" b="1" u="sng" dirty="0" smtClean="0"/>
              <a:t>Planned </a:t>
            </a:r>
            <a:r>
              <a:rPr lang="en-US" sz="2800" b="1" u="sng" dirty="0"/>
              <a:t>replacement </a:t>
            </a:r>
            <a:endParaRPr lang="en-US" sz="2800" b="1" u="sng" dirty="0" smtClean="0"/>
          </a:p>
          <a:p>
            <a:pPr marL="0" indent="0">
              <a:buNone/>
            </a:pPr>
            <a:endParaRPr lang="de-DE" b="1" u="sng" dirty="0" smtClean="0"/>
          </a:p>
          <a:p>
            <a:r>
              <a:rPr lang="en-US" dirty="0"/>
              <a:t>In the course of the planned </a:t>
            </a:r>
            <a:r>
              <a:rPr lang="en-US" dirty="0" smtClean="0"/>
              <a:t>replacement </a:t>
            </a:r>
            <a:r>
              <a:rPr lang="en-US" dirty="0"/>
              <a:t>of the GSI emergency stop systems, a modular and decentralized system </a:t>
            </a:r>
            <a:r>
              <a:rPr lang="en-US" dirty="0" smtClean="0"/>
              <a:t>should be used, </a:t>
            </a:r>
            <a:r>
              <a:rPr lang="en-US" dirty="0"/>
              <a:t>that centrally visualizes and controls all information and states of the system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/>
              <a:t>addition, </a:t>
            </a:r>
            <a:r>
              <a:rPr lang="en-US" dirty="0" smtClean="0"/>
              <a:t>the decentralized </a:t>
            </a:r>
            <a:r>
              <a:rPr lang="en-US" dirty="0"/>
              <a:t>information should also be able to be displayed and controlled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de-DE" dirty="0" smtClean="0"/>
          </a:p>
          <a:p>
            <a:r>
              <a:rPr lang="en-US" dirty="0" smtClean="0"/>
              <a:t>An </a:t>
            </a:r>
            <a:r>
              <a:rPr lang="en-US" dirty="0"/>
              <a:t>expansion of the systems must work simply and without </a:t>
            </a:r>
            <a:r>
              <a:rPr lang="en-US" dirty="0" smtClean="0"/>
              <a:t>interruption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14</a:t>
            </a:fld>
            <a:endParaRPr lang="de-DE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242342" cy="787557"/>
          </a:xfrm>
        </p:spPr>
        <p:txBody>
          <a:bodyPr>
            <a:normAutofit fontScale="90000"/>
          </a:bodyPr>
          <a:lstStyle/>
          <a:p>
            <a:r>
              <a:rPr lang="en-US" dirty="0"/>
              <a:t>Emergency Stop System </a:t>
            </a:r>
            <a:r>
              <a:rPr lang="de-DE" dirty="0" smtClean="0"/>
              <a:t>„</a:t>
            </a:r>
            <a:r>
              <a:rPr lang="de-DE" dirty="0"/>
              <a:t>Altbau“</a:t>
            </a:r>
            <a:br>
              <a:rPr lang="de-DE" dirty="0"/>
            </a:b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139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rafik 7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086" y="3852271"/>
            <a:ext cx="6235675" cy="2778101"/>
          </a:xfrm>
          <a:prstGeom prst="rect">
            <a:avLst/>
          </a:prstGeom>
        </p:spPr>
      </p:pic>
      <p:pic>
        <p:nvPicPr>
          <p:cNvPr id="56" name="Grafik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762" y="2544526"/>
            <a:ext cx="2330984" cy="895098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644" y="1392430"/>
            <a:ext cx="2330984" cy="895098"/>
          </a:xfrm>
          <a:prstGeom prst="rect">
            <a:avLst/>
          </a:prstGeom>
        </p:spPr>
      </p:pic>
      <p:cxnSp>
        <p:nvCxnSpPr>
          <p:cNvPr id="18" name="Gewinkelter Verbinder 17"/>
          <p:cNvCxnSpPr/>
          <p:nvPr/>
        </p:nvCxnSpPr>
        <p:spPr>
          <a:xfrm rot="5400000">
            <a:off x="971454" y="1580946"/>
            <a:ext cx="886472" cy="849420"/>
          </a:xfrm>
          <a:prstGeom prst="bentConnector3">
            <a:avLst>
              <a:gd name="adj1" fmla="val 4059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Grafik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908" y="1562420"/>
            <a:ext cx="1470078" cy="973597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017" y="3001899"/>
            <a:ext cx="517605" cy="517605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345" y="3001899"/>
            <a:ext cx="517605" cy="517605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543" y="3703625"/>
            <a:ext cx="517605" cy="517605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620" y="2999454"/>
            <a:ext cx="517605" cy="517605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368" y="3718472"/>
            <a:ext cx="517605" cy="517605"/>
          </a:xfrm>
          <a:prstGeom prst="rect">
            <a:avLst/>
          </a:prstGeom>
        </p:spPr>
      </p:pic>
      <p:cxnSp>
        <p:nvCxnSpPr>
          <p:cNvPr id="27" name="Gewinkelter Verbinder 26"/>
          <p:cNvCxnSpPr>
            <a:endCxn id="21" idx="0"/>
          </p:cNvCxnSpPr>
          <p:nvPr/>
        </p:nvCxnSpPr>
        <p:spPr>
          <a:xfrm rot="5400000">
            <a:off x="2399308" y="2516708"/>
            <a:ext cx="801703" cy="168678"/>
          </a:xfrm>
          <a:prstGeom prst="bentConnector3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Gewinkelter Verbinder 28"/>
          <p:cNvCxnSpPr>
            <a:endCxn id="23" idx="0"/>
          </p:cNvCxnSpPr>
          <p:nvPr/>
        </p:nvCxnSpPr>
        <p:spPr>
          <a:xfrm rot="16200000" flipH="1">
            <a:off x="2127287" y="2796565"/>
            <a:ext cx="1754397" cy="59722"/>
          </a:xfrm>
          <a:prstGeom prst="bentConnector3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winkelter Verbinder 33"/>
          <p:cNvCxnSpPr>
            <a:endCxn id="22" idx="0"/>
          </p:cNvCxnSpPr>
          <p:nvPr/>
        </p:nvCxnSpPr>
        <p:spPr>
          <a:xfrm rot="16200000" flipH="1">
            <a:off x="2614973" y="2323723"/>
            <a:ext cx="1162853" cy="193497"/>
          </a:xfrm>
          <a:prstGeom prst="bentConnector3">
            <a:avLst>
              <a:gd name="adj1" fmla="val 73789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Gewinkelter Verbinder 35"/>
          <p:cNvCxnSpPr>
            <a:endCxn id="25" idx="0"/>
          </p:cNvCxnSpPr>
          <p:nvPr/>
        </p:nvCxnSpPr>
        <p:spPr>
          <a:xfrm rot="16200000" flipH="1">
            <a:off x="2594143" y="2720444"/>
            <a:ext cx="1600284" cy="395772"/>
          </a:xfrm>
          <a:prstGeom prst="bentConnector3">
            <a:avLst>
              <a:gd name="adj1" fmla="val 29353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Gewinkelter Verbinder 38"/>
          <p:cNvCxnSpPr>
            <a:endCxn id="24" idx="0"/>
          </p:cNvCxnSpPr>
          <p:nvPr/>
        </p:nvCxnSpPr>
        <p:spPr>
          <a:xfrm rot="16200000" flipH="1">
            <a:off x="3083789" y="2240820"/>
            <a:ext cx="1008212" cy="509056"/>
          </a:xfrm>
          <a:prstGeom prst="bentConnector3">
            <a:avLst>
              <a:gd name="adj1" fmla="val 43141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Grafik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805" y="3964872"/>
            <a:ext cx="549275" cy="517605"/>
          </a:xfrm>
          <a:prstGeom prst="rect">
            <a:avLst/>
          </a:prstGeom>
        </p:spPr>
      </p:pic>
      <p:pic>
        <p:nvPicPr>
          <p:cNvPr id="47" name="Grafik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080" y="3962427"/>
            <a:ext cx="549275" cy="517605"/>
          </a:xfrm>
          <a:prstGeom prst="rect">
            <a:avLst/>
          </a:prstGeom>
        </p:spPr>
      </p:pic>
      <p:pic>
        <p:nvPicPr>
          <p:cNvPr id="48" name="Grafik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828" y="4681445"/>
            <a:ext cx="549275" cy="517605"/>
          </a:xfrm>
          <a:prstGeom prst="rect">
            <a:avLst/>
          </a:prstGeom>
        </p:spPr>
      </p:pic>
      <p:cxnSp>
        <p:nvCxnSpPr>
          <p:cNvPr id="50" name="Gewinkelter Verbinder 49"/>
          <p:cNvCxnSpPr>
            <a:endCxn id="46" idx="0"/>
          </p:cNvCxnSpPr>
          <p:nvPr/>
        </p:nvCxnSpPr>
        <p:spPr>
          <a:xfrm rot="16200000" flipH="1">
            <a:off x="6955644" y="3538073"/>
            <a:ext cx="610630" cy="242968"/>
          </a:xfrm>
          <a:prstGeom prst="bentConnector3">
            <a:avLst>
              <a:gd name="adj1" fmla="val 66359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winkelter Verbinder 51"/>
          <p:cNvCxnSpPr>
            <a:endCxn id="48" idx="0"/>
          </p:cNvCxnSpPr>
          <p:nvPr/>
        </p:nvCxnSpPr>
        <p:spPr>
          <a:xfrm rot="16200000" flipH="1">
            <a:off x="6709864" y="3709843"/>
            <a:ext cx="1490776" cy="452428"/>
          </a:xfrm>
          <a:prstGeom prst="bentConnector3">
            <a:avLst>
              <a:gd name="adj1" fmla="val 32475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winkelter Verbinder 54"/>
          <p:cNvCxnSpPr>
            <a:endCxn id="47" idx="0"/>
          </p:cNvCxnSpPr>
          <p:nvPr/>
        </p:nvCxnSpPr>
        <p:spPr>
          <a:xfrm rot="16200000" flipH="1">
            <a:off x="7255617" y="3286326"/>
            <a:ext cx="771758" cy="580443"/>
          </a:xfrm>
          <a:prstGeom prst="bentConnector3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Foliennummernplatzhalter 7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15</a:t>
            </a:fld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015" y="2436174"/>
            <a:ext cx="1790024" cy="140337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988673" y="4589169"/>
            <a:ext cx="891591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dirty="0" smtClean="0"/>
              <a:t>ca. 30 St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3842422" y="3686348"/>
            <a:ext cx="891591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dirty="0" smtClean="0"/>
              <a:t>ca. 55 St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75544" y="2166566"/>
            <a:ext cx="413677" cy="2462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000" dirty="0" smtClean="0"/>
              <a:t>PMI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1295263" y="1220256"/>
            <a:ext cx="558668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000" dirty="0" smtClean="0"/>
              <a:t>PSS-PLC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5997398" y="2212732"/>
            <a:ext cx="558668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000" dirty="0" smtClean="0"/>
              <a:t>PSS-I/O</a:t>
            </a:r>
          </a:p>
        </p:txBody>
      </p:sp>
      <p:pic>
        <p:nvPicPr>
          <p:cNvPr id="35" name="Grafik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3884" y="1252072"/>
            <a:ext cx="462250" cy="620695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6163" y="1254372"/>
            <a:ext cx="462250" cy="620695"/>
          </a:xfrm>
          <a:prstGeom prst="rect">
            <a:avLst/>
          </a:prstGeom>
        </p:spPr>
      </p:pic>
      <p:cxnSp>
        <p:nvCxnSpPr>
          <p:cNvPr id="10" name="Gewinkelter Verbinder 9"/>
          <p:cNvCxnSpPr>
            <a:endCxn id="35" idx="2"/>
          </p:cNvCxnSpPr>
          <p:nvPr/>
        </p:nvCxnSpPr>
        <p:spPr>
          <a:xfrm flipV="1">
            <a:off x="3682482" y="1872767"/>
            <a:ext cx="872527" cy="132889"/>
          </a:xfrm>
          <a:prstGeom prst="bentConnector2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winkelter Verbinder 11"/>
          <p:cNvCxnSpPr>
            <a:endCxn id="38" idx="2"/>
          </p:cNvCxnSpPr>
          <p:nvPr/>
        </p:nvCxnSpPr>
        <p:spPr>
          <a:xfrm flipV="1">
            <a:off x="3674474" y="1875067"/>
            <a:ext cx="1462814" cy="297453"/>
          </a:xfrm>
          <a:prstGeom prst="bentConnector2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feld 40"/>
          <p:cNvSpPr txBox="1"/>
          <p:nvPr/>
        </p:nvSpPr>
        <p:spPr>
          <a:xfrm>
            <a:off x="4264016" y="2244701"/>
            <a:ext cx="891591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dirty="0" smtClean="0"/>
              <a:t>ca. 17 St</a:t>
            </a:r>
          </a:p>
        </p:txBody>
      </p:sp>
      <p:sp>
        <p:nvSpPr>
          <p:cNvPr id="42" name="Textfeld 41"/>
          <p:cNvSpPr txBox="1"/>
          <p:nvPr/>
        </p:nvSpPr>
        <p:spPr>
          <a:xfrm>
            <a:off x="8243828" y="2141115"/>
            <a:ext cx="891591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dirty="0" smtClean="0"/>
              <a:t>ca. 17 St</a:t>
            </a:r>
          </a:p>
        </p:txBody>
      </p:sp>
      <p:pic>
        <p:nvPicPr>
          <p:cNvPr id="43" name="Grafik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0021" y="2465995"/>
            <a:ext cx="462250" cy="620695"/>
          </a:xfrm>
          <a:prstGeom prst="rect">
            <a:avLst/>
          </a:prstGeom>
        </p:spPr>
      </p:pic>
      <p:pic>
        <p:nvPicPr>
          <p:cNvPr id="44" name="Grafik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0979" y="3214211"/>
            <a:ext cx="462250" cy="620695"/>
          </a:xfrm>
          <a:prstGeom prst="rect">
            <a:avLst/>
          </a:prstGeom>
        </p:spPr>
      </p:pic>
      <p:cxnSp>
        <p:nvCxnSpPr>
          <p:cNvPr id="16" name="Gewinkelter Verbinder 15"/>
          <p:cNvCxnSpPr>
            <a:endCxn id="44" idx="2"/>
          </p:cNvCxnSpPr>
          <p:nvPr/>
        </p:nvCxnSpPr>
        <p:spPr>
          <a:xfrm>
            <a:off x="7956103" y="3290280"/>
            <a:ext cx="766001" cy="544626"/>
          </a:xfrm>
          <a:prstGeom prst="bentConnector4">
            <a:avLst>
              <a:gd name="adj1" fmla="val 34914"/>
              <a:gd name="adj2" fmla="val 141974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Gewinkelter Verbinder 39"/>
          <p:cNvCxnSpPr>
            <a:endCxn id="43" idx="2"/>
          </p:cNvCxnSpPr>
          <p:nvPr/>
        </p:nvCxnSpPr>
        <p:spPr>
          <a:xfrm flipV="1">
            <a:off x="7964992" y="3086690"/>
            <a:ext cx="766154" cy="76069"/>
          </a:xfrm>
          <a:prstGeom prst="bentConnector2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7" name="Grafik 5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5209" y="2554066"/>
            <a:ext cx="333278" cy="652936"/>
          </a:xfrm>
          <a:prstGeom prst="rect">
            <a:avLst/>
          </a:prstGeom>
        </p:spPr>
      </p:pic>
      <p:pic>
        <p:nvPicPr>
          <p:cNvPr id="59" name="Grafik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4311" y="777851"/>
            <a:ext cx="333278" cy="652936"/>
          </a:xfrm>
          <a:prstGeom prst="rect">
            <a:avLst/>
          </a:prstGeom>
        </p:spPr>
      </p:pic>
      <p:cxnSp>
        <p:nvCxnSpPr>
          <p:cNvPr id="60" name="Gerader Verbinder 59"/>
          <p:cNvCxnSpPr/>
          <p:nvPr/>
        </p:nvCxnSpPr>
        <p:spPr>
          <a:xfrm>
            <a:off x="1959429" y="1104319"/>
            <a:ext cx="0" cy="62207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winkelter Verbinder 7"/>
          <p:cNvCxnSpPr>
            <a:endCxn id="57" idx="2"/>
          </p:cNvCxnSpPr>
          <p:nvPr/>
        </p:nvCxnSpPr>
        <p:spPr>
          <a:xfrm>
            <a:off x="1959429" y="1076385"/>
            <a:ext cx="3822419" cy="2130617"/>
          </a:xfrm>
          <a:prstGeom prst="bentConnector4">
            <a:avLst>
              <a:gd name="adj1" fmla="val 58886"/>
              <a:gd name="adj2" fmla="val 110729"/>
            </a:avLst>
          </a:prstGeom>
          <a:ln>
            <a:solidFill>
              <a:schemeClr val="tx2">
                <a:lumMod val="60000"/>
                <a:lumOff val="40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Gerader Verbinder 62"/>
          <p:cNvCxnSpPr/>
          <p:nvPr/>
        </p:nvCxnSpPr>
        <p:spPr>
          <a:xfrm flipH="1">
            <a:off x="5719666" y="2918329"/>
            <a:ext cx="55706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242342" cy="787557"/>
          </a:xfrm>
        </p:spPr>
        <p:txBody>
          <a:bodyPr>
            <a:normAutofit fontScale="90000"/>
          </a:bodyPr>
          <a:lstStyle/>
          <a:p>
            <a:r>
              <a:rPr lang="en-US" dirty="0"/>
              <a:t>Emergency Stop System </a:t>
            </a:r>
            <a:r>
              <a:rPr lang="de-DE" dirty="0" smtClean="0"/>
              <a:t>„</a:t>
            </a:r>
            <a:r>
              <a:rPr lang="de-DE" dirty="0"/>
              <a:t>Altbau“</a:t>
            </a:r>
            <a:br>
              <a:rPr lang="de-DE" dirty="0"/>
            </a:b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824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77" name="Foliennummernplatzhalter 7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16</a:t>
            </a:fld>
            <a:endParaRPr lang="de-DE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51" y="1252312"/>
            <a:ext cx="6954906" cy="433910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90" y="4027887"/>
            <a:ext cx="1999635" cy="252475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7053" y="2267773"/>
            <a:ext cx="1716779" cy="2308180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242342" cy="787557"/>
          </a:xfrm>
        </p:spPr>
        <p:txBody>
          <a:bodyPr>
            <a:normAutofit fontScale="90000"/>
          </a:bodyPr>
          <a:lstStyle/>
          <a:p>
            <a:r>
              <a:rPr lang="en-US" dirty="0"/>
              <a:t>Emergency Stop System </a:t>
            </a:r>
            <a:r>
              <a:rPr lang="de-DE" dirty="0" smtClean="0"/>
              <a:t>„</a:t>
            </a:r>
            <a:r>
              <a:rPr lang="de-DE" dirty="0"/>
              <a:t>Altbau“</a:t>
            </a:r>
            <a:br>
              <a:rPr lang="de-DE" dirty="0"/>
            </a:b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2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77" name="Foliennummernplatzhalter 7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17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622" y="1341979"/>
            <a:ext cx="3393860" cy="520196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081996" y="2655949"/>
            <a:ext cx="2796988" cy="95410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dirty="0" err="1" smtClean="0"/>
              <a:t>Striebel</a:t>
            </a:r>
            <a:r>
              <a:rPr lang="de-DE" sz="1400" dirty="0" smtClean="0"/>
              <a:t> und John</a:t>
            </a:r>
          </a:p>
          <a:p>
            <a:pPr algn="l"/>
            <a:endParaRPr lang="de-DE" sz="1400" dirty="0" smtClean="0"/>
          </a:p>
          <a:p>
            <a:pPr algn="l"/>
            <a:r>
              <a:rPr lang="de-DE" sz="1400" dirty="0" err="1" smtClean="0"/>
              <a:t>TwinLine</a:t>
            </a:r>
            <a:r>
              <a:rPr lang="de-DE" sz="1400" dirty="0" smtClean="0"/>
              <a:t>-W</a:t>
            </a:r>
          </a:p>
          <a:p>
            <a:pPr algn="l"/>
            <a:r>
              <a:rPr lang="de-DE" sz="1400" dirty="0" smtClean="0"/>
              <a:t>800x1200x350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4845067" y="1341979"/>
            <a:ext cx="1736373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PSS 4000 PLC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242342" cy="787557"/>
          </a:xfrm>
        </p:spPr>
        <p:txBody>
          <a:bodyPr>
            <a:normAutofit fontScale="90000"/>
          </a:bodyPr>
          <a:lstStyle/>
          <a:p>
            <a:r>
              <a:rPr lang="en-US" dirty="0"/>
              <a:t>Emergency Stop System </a:t>
            </a:r>
            <a:r>
              <a:rPr lang="de-DE" dirty="0" smtClean="0"/>
              <a:t>„</a:t>
            </a:r>
            <a:r>
              <a:rPr lang="de-DE" dirty="0"/>
              <a:t>Altbau“</a:t>
            </a:r>
            <a:br>
              <a:rPr lang="de-DE" dirty="0"/>
            </a:b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869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77" name="Foliennummernplatzhalter 7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18</a:t>
            </a:fld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565" y="1252312"/>
            <a:ext cx="7699459" cy="530267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761724" y="4310743"/>
            <a:ext cx="357994" cy="2308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900" dirty="0" smtClean="0"/>
              <a:t>51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948241" y="4310743"/>
            <a:ext cx="357994" cy="2308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900" dirty="0" smtClean="0"/>
              <a:t>30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7279638" y="3249065"/>
            <a:ext cx="357994" cy="2308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900" dirty="0" smtClean="0"/>
              <a:t>17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758087" y="3241537"/>
            <a:ext cx="357994" cy="2308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900" dirty="0" smtClean="0"/>
              <a:t>17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242342" cy="787557"/>
          </a:xfrm>
        </p:spPr>
        <p:txBody>
          <a:bodyPr>
            <a:normAutofit fontScale="90000"/>
          </a:bodyPr>
          <a:lstStyle/>
          <a:p>
            <a:r>
              <a:rPr lang="en-US" dirty="0"/>
              <a:t>Emergency Stop System </a:t>
            </a:r>
            <a:r>
              <a:rPr lang="de-DE" dirty="0" smtClean="0"/>
              <a:t>„</a:t>
            </a:r>
            <a:r>
              <a:rPr lang="de-DE" dirty="0"/>
              <a:t>Altbau“</a:t>
            </a:r>
            <a:br>
              <a:rPr lang="de-DE" dirty="0"/>
            </a:b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729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77" name="Foliennummernplatzhalter 7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19</a:t>
            </a:fld>
            <a:endParaRPr lang="de-DE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242342" cy="787557"/>
          </a:xfrm>
        </p:spPr>
        <p:txBody>
          <a:bodyPr>
            <a:normAutofit fontScale="90000"/>
          </a:bodyPr>
          <a:lstStyle/>
          <a:p>
            <a:r>
              <a:rPr lang="en-US" dirty="0"/>
              <a:t>Emergency Stop System </a:t>
            </a:r>
            <a:r>
              <a:rPr lang="de-DE" dirty="0" smtClean="0"/>
              <a:t>„</a:t>
            </a:r>
            <a:r>
              <a:rPr lang="de-DE" dirty="0"/>
              <a:t>Altbau“</a:t>
            </a:r>
            <a:br>
              <a:rPr lang="de-DE" dirty="0"/>
            </a:br>
            <a:r>
              <a:rPr lang="de-DE" dirty="0"/>
              <a:t> </a:t>
            </a:r>
          </a:p>
        </p:txBody>
      </p:sp>
      <p:pic>
        <p:nvPicPr>
          <p:cNvPr id="2" name="NA_Demo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69" y="1257265"/>
            <a:ext cx="8870852" cy="498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1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Emergency </a:t>
            </a:r>
            <a:r>
              <a:rPr lang="en-US" dirty="0" smtClean="0"/>
              <a:t>Stop System GSI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2565" y="1727310"/>
            <a:ext cx="8211834" cy="3666881"/>
          </a:xfrm>
        </p:spPr>
        <p:txBody>
          <a:bodyPr>
            <a:normAutofit/>
          </a:bodyPr>
          <a:lstStyle/>
          <a:p>
            <a:r>
              <a:rPr lang="de-DE" dirty="0" smtClean="0"/>
              <a:t>At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moment</a:t>
            </a:r>
            <a:r>
              <a:rPr lang="de-DE" dirty="0" smtClean="0"/>
              <a:t> t</a:t>
            </a:r>
            <a:r>
              <a:rPr lang="en-US" dirty="0" smtClean="0"/>
              <a:t>here </a:t>
            </a:r>
            <a:r>
              <a:rPr lang="en-US" dirty="0"/>
              <a:t>are several independent emergency stop systems in the GSI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/>
              <a:t>the course of </a:t>
            </a:r>
            <a:r>
              <a:rPr lang="en-US" dirty="0" smtClean="0"/>
              <a:t>renewal, these </a:t>
            </a:r>
            <a:r>
              <a:rPr lang="en-US" dirty="0"/>
              <a:t>emergency stop systems are to be converted into a centrally monitored </a:t>
            </a:r>
            <a:r>
              <a:rPr lang="en-US" dirty="0" smtClean="0"/>
              <a:t>system</a:t>
            </a:r>
          </a:p>
          <a:p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/>
              <a:t>the first phase, the </a:t>
            </a:r>
            <a:r>
              <a:rPr lang="en-US" dirty="0" smtClean="0"/>
              <a:t>NA- </a:t>
            </a:r>
            <a:r>
              <a:rPr lang="en-US" dirty="0"/>
              <a:t>emergency stop system in the old GSI building </a:t>
            </a:r>
            <a:r>
              <a:rPr lang="en-US" dirty="0" smtClean="0"/>
              <a:t>has </a:t>
            </a:r>
            <a:r>
              <a:rPr lang="en-US" dirty="0"/>
              <a:t>to be renewed.</a:t>
            </a:r>
            <a:endParaRPr lang="de-DE" dirty="0" smtClean="0"/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651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20</a:t>
            </a:fld>
            <a:endParaRPr lang="de-DE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242342" cy="787557"/>
          </a:xfrm>
        </p:spPr>
        <p:txBody>
          <a:bodyPr>
            <a:normAutofit fontScale="90000"/>
          </a:bodyPr>
          <a:lstStyle/>
          <a:p>
            <a:r>
              <a:rPr lang="en-US" dirty="0"/>
              <a:t>Emergency Stop System </a:t>
            </a:r>
            <a:r>
              <a:rPr lang="de-DE" dirty="0" smtClean="0"/>
              <a:t>„</a:t>
            </a:r>
            <a:r>
              <a:rPr lang="de-DE" dirty="0"/>
              <a:t>Altbau“</a:t>
            </a:r>
            <a:br>
              <a:rPr lang="de-DE" dirty="0"/>
            </a:br>
            <a:r>
              <a:rPr lang="de-DE" dirty="0"/>
              <a:t> 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solidFill>
            <a:srgbClr val="FF0000"/>
          </a:solidFill>
        </p:spPr>
        <p:txBody>
          <a:bodyPr/>
          <a:lstStyle/>
          <a:p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/>
          <a:srcRect l="5233" r="3779" b="2740"/>
          <a:stretch/>
        </p:blipFill>
        <p:spPr>
          <a:xfrm>
            <a:off x="2735517" y="2322325"/>
            <a:ext cx="3227294" cy="3359052"/>
          </a:xfrm>
          <a:prstGeom prst="rect">
            <a:avLst/>
          </a:prstGeom>
          <a:effectLst>
            <a:softEdge rad="228600"/>
          </a:effectLst>
        </p:spPr>
      </p:pic>
    </p:spTree>
    <p:extLst>
      <p:ext uri="{BB962C8B-B14F-4D97-AF65-F5344CB8AC3E}">
        <p14:creationId xmlns:p14="http://schemas.microsoft.com/office/powerpoint/2010/main" val="423784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Emergency Stop System </a:t>
            </a:r>
            <a:r>
              <a:rPr lang="de-DE" dirty="0" smtClean="0"/>
              <a:t>„</a:t>
            </a:r>
            <a:r>
              <a:rPr lang="de-DE" dirty="0"/>
              <a:t>Altbau“</a:t>
            </a:r>
            <a:br>
              <a:rPr lang="de-DE" dirty="0"/>
            </a:br>
            <a:r>
              <a:rPr lang="de-DE" dirty="0"/>
              <a:t>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NA emergency stop system covers the areas of the </a:t>
            </a:r>
            <a:r>
              <a:rPr lang="en-US" b="1" dirty="0"/>
              <a:t>ion source </a:t>
            </a:r>
            <a:r>
              <a:rPr lang="en-US" dirty="0"/>
              <a:t>up to the </a:t>
            </a:r>
            <a:r>
              <a:rPr lang="en-US" b="1" dirty="0"/>
              <a:t>old experimental hall </a:t>
            </a:r>
            <a:r>
              <a:rPr lang="en-US" dirty="0"/>
              <a:t>and is divided into the following trip a</a:t>
            </a:r>
            <a:r>
              <a:rPr lang="en-US" dirty="0" smtClean="0"/>
              <a:t>reas.</a:t>
            </a:r>
          </a:p>
          <a:p>
            <a:endParaRPr lang="de-DE" dirty="0" smtClean="0"/>
          </a:p>
          <a:p>
            <a:pPr marL="0" indent="0">
              <a:buNone/>
            </a:pPr>
            <a:r>
              <a:rPr lang="de-DE" sz="1200" dirty="0" smtClean="0">
                <a:solidFill>
                  <a:srgbClr val="FF0000"/>
                </a:solidFill>
              </a:rPr>
              <a:t>- siehe Bilder –</a:t>
            </a:r>
          </a:p>
          <a:p>
            <a:pPr marL="0" indent="0">
              <a:buNone/>
            </a:pPr>
            <a:endParaRPr lang="de-DE" sz="1200" dirty="0" smtClean="0">
              <a:solidFill>
                <a:srgbClr val="FF0000"/>
              </a:solidFill>
            </a:endParaRPr>
          </a:p>
          <a:p>
            <a:r>
              <a:rPr lang="de-DE" sz="1600" dirty="0" smtClean="0"/>
              <a:t>NA1 -&gt;	 </a:t>
            </a:r>
            <a:r>
              <a:rPr lang="de-DE" sz="1600" dirty="0" err="1" smtClean="0"/>
              <a:t>Unilac</a:t>
            </a:r>
            <a:r>
              <a:rPr lang="de-DE" sz="1600" dirty="0" smtClean="0"/>
              <a:t>- Tunnel  (TU0 </a:t>
            </a:r>
            <a:r>
              <a:rPr lang="de-DE" sz="1600" dirty="0" err="1" smtClean="0"/>
              <a:t>and</a:t>
            </a:r>
            <a:r>
              <a:rPr lang="de-DE" sz="1600" dirty="0" smtClean="0"/>
              <a:t> TU1) </a:t>
            </a:r>
          </a:p>
          <a:p>
            <a:pPr marL="0" indent="0">
              <a:buNone/>
            </a:pPr>
            <a:r>
              <a:rPr lang="de-DE" sz="1600" dirty="0"/>
              <a:t> </a:t>
            </a:r>
            <a:r>
              <a:rPr lang="de-DE" sz="1600" dirty="0" smtClean="0"/>
              <a:t>                           HLI Cave  (SH1.1)</a:t>
            </a:r>
          </a:p>
          <a:p>
            <a:r>
              <a:rPr lang="de-DE" sz="1600" dirty="0" smtClean="0"/>
              <a:t>NA2 -&gt;  Ion </a:t>
            </a:r>
            <a:r>
              <a:rPr lang="de-DE" sz="1600" dirty="0" err="1" smtClean="0"/>
              <a:t>Souce</a:t>
            </a:r>
            <a:r>
              <a:rPr lang="de-DE" sz="1600" dirty="0" smtClean="0"/>
              <a:t> 	(BH1.0,BH1.1) </a:t>
            </a:r>
          </a:p>
          <a:p>
            <a:pPr marL="0" indent="0">
              <a:buNone/>
            </a:pPr>
            <a:r>
              <a:rPr lang="de-DE" sz="1600" dirty="0" smtClean="0"/>
              <a:t>			 Technology </a:t>
            </a:r>
            <a:r>
              <a:rPr lang="de-DE" sz="1600" dirty="0" err="1" smtClean="0"/>
              <a:t>area</a:t>
            </a:r>
            <a:r>
              <a:rPr lang="de-DE" sz="1600" dirty="0" smtClean="0"/>
              <a:t>  	( VR.0, VR.1)</a:t>
            </a:r>
          </a:p>
          <a:p>
            <a:pPr marL="0" indent="0">
              <a:buNone/>
            </a:pPr>
            <a:r>
              <a:rPr lang="de-DE" sz="1600" dirty="0"/>
              <a:t>	</a:t>
            </a:r>
            <a:r>
              <a:rPr lang="de-DE" sz="1600" dirty="0" smtClean="0"/>
              <a:t>		     </a:t>
            </a:r>
            <a:r>
              <a:rPr lang="de-DE" sz="1600" dirty="0"/>
              <a:t>HLI Cave  (SH1.1</a:t>
            </a:r>
            <a:r>
              <a:rPr lang="de-DE" sz="1600" dirty="0" smtClean="0"/>
              <a:t>)</a:t>
            </a:r>
          </a:p>
          <a:p>
            <a:r>
              <a:rPr lang="de-DE" sz="1600" dirty="0" smtClean="0"/>
              <a:t>NA3 -&gt;  </a:t>
            </a:r>
            <a:r>
              <a:rPr lang="de-DE" sz="1600" dirty="0" err="1" smtClean="0"/>
              <a:t>Experemetal</a:t>
            </a:r>
            <a:r>
              <a:rPr lang="de-DE" sz="1600" dirty="0" smtClean="0"/>
              <a:t> </a:t>
            </a:r>
            <a:r>
              <a:rPr lang="de-DE" sz="1600" dirty="0" err="1" smtClean="0"/>
              <a:t>area</a:t>
            </a:r>
            <a:r>
              <a:rPr lang="de-DE" sz="1600" dirty="0" smtClean="0"/>
              <a:t> 	(EH.0, EH1)</a:t>
            </a:r>
          </a:p>
          <a:p>
            <a:r>
              <a:rPr lang="de-DE" sz="1600" dirty="0" smtClean="0"/>
              <a:t>NA4 -&gt;  Transfer </a:t>
            </a:r>
            <a:r>
              <a:rPr lang="de-DE" sz="1600" dirty="0" err="1" smtClean="0"/>
              <a:t>chanal</a:t>
            </a:r>
            <a:r>
              <a:rPr lang="de-DE" sz="1600" dirty="0" smtClean="0"/>
              <a:t>  	(TK)</a:t>
            </a:r>
            <a:endParaRPr lang="de-DE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976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Emergency Stop System </a:t>
            </a:r>
            <a:r>
              <a:rPr lang="de-DE" dirty="0" smtClean="0"/>
              <a:t>„</a:t>
            </a:r>
            <a:r>
              <a:rPr lang="de-DE" dirty="0"/>
              <a:t>Altbau“</a:t>
            </a:r>
            <a:br>
              <a:rPr lang="de-DE" dirty="0"/>
            </a:br>
            <a:r>
              <a:rPr lang="de-DE" dirty="0"/>
              <a:t>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000" dirty="0"/>
              <a:t>NA1 -&gt;	 </a:t>
            </a:r>
            <a:r>
              <a:rPr lang="de-DE" sz="2000" dirty="0" err="1"/>
              <a:t>Unilac</a:t>
            </a:r>
            <a:r>
              <a:rPr lang="de-DE" sz="2000" dirty="0"/>
              <a:t>- Tunnel  TU0 </a:t>
            </a:r>
            <a:r>
              <a:rPr lang="de-DE" sz="2000" dirty="0" err="1" smtClean="0"/>
              <a:t>and</a:t>
            </a:r>
            <a:r>
              <a:rPr lang="de-DE" sz="2000" dirty="0" smtClean="0"/>
              <a:t> Tu1</a:t>
            </a:r>
          </a:p>
          <a:p>
            <a:pPr marL="0" indent="0">
              <a:buNone/>
            </a:pPr>
            <a:r>
              <a:rPr lang="de-DE" sz="2000" dirty="0" smtClean="0"/>
              <a:t>			  HLI </a:t>
            </a:r>
            <a:r>
              <a:rPr lang="de-DE" sz="2000" dirty="0"/>
              <a:t>Cave  (SH1.1)</a:t>
            </a:r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74" y="2481882"/>
            <a:ext cx="7215308" cy="3214544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376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Emergency Stop System </a:t>
            </a:r>
            <a:r>
              <a:rPr lang="de-DE" dirty="0" smtClean="0"/>
              <a:t>„Altbau“</a:t>
            </a:r>
            <a:br>
              <a:rPr lang="de-DE" dirty="0" smtClean="0"/>
            </a:b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000" dirty="0"/>
              <a:t>NA2 -&gt;  </a:t>
            </a:r>
            <a:r>
              <a:rPr lang="de-DE" sz="2000" dirty="0" smtClean="0"/>
              <a:t>Ion Source </a:t>
            </a:r>
            <a:r>
              <a:rPr lang="de-DE" sz="2000" dirty="0"/>
              <a:t>	(BH1.0,BH1.1) </a:t>
            </a:r>
          </a:p>
          <a:p>
            <a:pPr marL="0" indent="0">
              <a:buNone/>
            </a:pPr>
            <a:r>
              <a:rPr lang="de-DE" sz="2000" dirty="0"/>
              <a:t>			 </a:t>
            </a:r>
            <a:r>
              <a:rPr lang="de-DE" sz="2000" dirty="0" smtClean="0"/>
              <a:t>Technology </a:t>
            </a:r>
            <a:r>
              <a:rPr lang="de-DE" sz="2000" dirty="0" err="1" smtClean="0"/>
              <a:t>area</a:t>
            </a:r>
            <a:r>
              <a:rPr lang="de-DE" sz="2000" dirty="0" smtClean="0"/>
              <a:t> ( </a:t>
            </a:r>
            <a:r>
              <a:rPr lang="de-DE" sz="2000" dirty="0"/>
              <a:t>VR.0, VR.1)</a:t>
            </a:r>
          </a:p>
          <a:p>
            <a:pPr marL="0" indent="0">
              <a:buNone/>
            </a:pPr>
            <a:r>
              <a:rPr lang="de-DE" sz="2000" dirty="0" smtClean="0"/>
              <a:t>			  HLI </a:t>
            </a:r>
            <a:r>
              <a:rPr lang="de-DE" sz="2000" dirty="0"/>
              <a:t>Cave  (SH1.1)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34" y="2873829"/>
            <a:ext cx="7284160" cy="3245219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271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NA3 -&gt; </a:t>
            </a:r>
            <a:r>
              <a:rPr lang="de-DE" dirty="0" smtClean="0"/>
              <a:t>Experimental </a:t>
            </a:r>
            <a:r>
              <a:rPr lang="de-DE" dirty="0" err="1"/>
              <a:t>area</a:t>
            </a:r>
            <a:r>
              <a:rPr lang="de-DE" dirty="0"/>
              <a:t> 	(EH.0, EH1)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63" y="2457451"/>
            <a:ext cx="6907947" cy="3077610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6</a:t>
            </a:fld>
            <a:endParaRPr lang="de-DE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242342" cy="7875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Emergency Stop System </a:t>
            </a:r>
            <a:r>
              <a:rPr lang="de-DE" dirty="0" smtClean="0"/>
              <a:t>„Altbau“</a:t>
            </a:r>
            <a:br>
              <a:rPr lang="de-DE" dirty="0" smtClean="0"/>
            </a:br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4751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NA4 -&gt;  </a:t>
            </a:r>
            <a:r>
              <a:rPr lang="de-DE" dirty="0" smtClean="0"/>
              <a:t>Transfer </a:t>
            </a:r>
            <a:r>
              <a:rPr lang="de-DE" dirty="0" err="1" smtClean="0"/>
              <a:t>chanal</a:t>
            </a:r>
            <a:r>
              <a:rPr lang="de-DE" dirty="0" smtClean="0"/>
              <a:t> </a:t>
            </a:r>
            <a:r>
              <a:rPr lang="de-DE" dirty="0"/>
              <a:t>	(TK)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79" y="2244810"/>
            <a:ext cx="6954050" cy="3098149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7</a:t>
            </a:fld>
            <a:endParaRPr lang="de-DE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242342" cy="787557"/>
          </a:xfrm>
        </p:spPr>
        <p:txBody>
          <a:bodyPr>
            <a:normAutofit fontScale="90000"/>
          </a:bodyPr>
          <a:lstStyle/>
          <a:p>
            <a:r>
              <a:rPr lang="en-US" dirty="0"/>
              <a:t>Emergency Stop System </a:t>
            </a:r>
            <a:r>
              <a:rPr lang="de-DE" dirty="0" smtClean="0"/>
              <a:t>„</a:t>
            </a:r>
            <a:r>
              <a:rPr lang="de-DE" dirty="0"/>
              <a:t>Altbau“</a:t>
            </a:r>
            <a:br>
              <a:rPr lang="de-DE" dirty="0"/>
            </a:b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989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Special feature of the NA emergency stop </a:t>
            </a:r>
            <a:r>
              <a:rPr lang="en-US" dirty="0" smtClean="0"/>
              <a:t>system</a:t>
            </a:r>
          </a:p>
          <a:p>
            <a:pPr marL="0" indent="0">
              <a:buNone/>
            </a:pPr>
            <a:r>
              <a:rPr lang="de-DE" sz="1800" dirty="0" smtClean="0"/>
              <a:t>	</a:t>
            </a:r>
          </a:p>
          <a:p>
            <a:pPr marL="0" indent="0">
              <a:buNone/>
            </a:pPr>
            <a:endParaRPr lang="de-DE" sz="1800" dirty="0" smtClean="0"/>
          </a:p>
          <a:p>
            <a:pPr marL="0" indent="0">
              <a:buNone/>
            </a:pPr>
            <a:r>
              <a:rPr lang="de-DE" sz="1200" dirty="0">
                <a:solidFill>
                  <a:srgbClr val="FF0000"/>
                </a:solidFill>
              </a:rPr>
              <a:t>- siehe </a:t>
            </a:r>
            <a:r>
              <a:rPr lang="de-DE" sz="1200" dirty="0" smtClean="0">
                <a:solidFill>
                  <a:srgbClr val="FF0000"/>
                </a:solidFill>
              </a:rPr>
              <a:t>Bild </a:t>
            </a:r>
            <a:r>
              <a:rPr lang="de-DE" sz="1200" dirty="0">
                <a:solidFill>
                  <a:srgbClr val="FF0000"/>
                </a:solidFill>
              </a:rPr>
              <a:t>–</a:t>
            </a: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r>
              <a:rPr lang="de-DE" sz="1800" dirty="0"/>
              <a:t>	</a:t>
            </a:r>
            <a:r>
              <a:rPr lang="de-DE" sz="1800" dirty="0" smtClean="0"/>
              <a:t>-  </a:t>
            </a:r>
            <a:r>
              <a:rPr lang="en-US" sz="1800" dirty="0"/>
              <a:t>The </a:t>
            </a:r>
            <a:r>
              <a:rPr lang="en-US" sz="1800" dirty="0" smtClean="0"/>
              <a:t>area </a:t>
            </a:r>
            <a:r>
              <a:rPr lang="en-US" sz="1800" dirty="0"/>
              <a:t>NA1 is superordinate to the area</a:t>
            </a:r>
            <a:r>
              <a:rPr lang="en-US" sz="1800" dirty="0" smtClean="0"/>
              <a:t> NA2</a:t>
            </a:r>
            <a:r>
              <a:rPr lang="en-US" sz="1800" dirty="0"/>
              <a:t>, NA3 and NA4. 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1800" dirty="0" smtClean="0"/>
              <a:t>    In case of activation an </a:t>
            </a:r>
            <a:r>
              <a:rPr lang="en-US" sz="1800" dirty="0"/>
              <a:t>emergency stop </a:t>
            </a:r>
            <a:r>
              <a:rPr lang="en-US" sz="1800" dirty="0" smtClean="0"/>
              <a:t>at the NA1 </a:t>
            </a:r>
            <a:r>
              <a:rPr lang="en-US" sz="1800" dirty="0"/>
              <a:t>area, the </a:t>
            </a:r>
            <a:r>
              <a:rPr lang="en-US" sz="1800" dirty="0" smtClean="0"/>
              <a:t>	    </a:t>
            </a:r>
          </a:p>
          <a:p>
            <a:pPr marL="0" indent="0">
              <a:buNone/>
            </a:pPr>
            <a:r>
              <a:rPr lang="en-US" sz="1800" dirty="0" smtClean="0"/>
              <a:t>	    NA2,NA3 and  NA4 area also </a:t>
            </a:r>
            <a:r>
              <a:rPr lang="en-US" sz="1800" dirty="0"/>
              <a:t>switched off</a:t>
            </a:r>
            <a:endParaRPr lang="de-DE" sz="1800" dirty="0" smtClean="0"/>
          </a:p>
          <a:p>
            <a:pPr marL="0" indent="0">
              <a:buNone/>
            </a:pPr>
            <a:r>
              <a:rPr lang="de-DE" sz="1800" dirty="0"/>
              <a:t>	</a:t>
            </a:r>
            <a:r>
              <a:rPr lang="de-DE" sz="1800" dirty="0" smtClean="0"/>
              <a:t>- </a:t>
            </a:r>
            <a:r>
              <a:rPr lang="en-US" sz="1800" dirty="0"/>
              <a:t>The NA2 area has no impact on other areas</a:t>
            </a:r>
            <a:r>
              <a:rPr lang="en-US" sz="1800" dirty="0" smtClean="0"/>
              <a:t>.</a:t>
            </a:r>
          </a:p>
          <a:p>
            <a:pPr marL="0" indent="0">
              <a:buNone/>
            </a:pPr>
            <a:r>
              <a:rPr lang="de-DE" sz="1800" dirty="0"/>
              <a:t>	</a:t>
            </a:r>
            <a:r>
              <a:rPr lang="de-DE" sz="1800" dirty="0" smtClean="0"/>
              <a:t>- </a:t>
            </a:r>
            <a:r>
              <a:rPr lang="en-US" sz="1800" dirty="0" smtClean="0"/>
              <a:t>The NA3 </a:t>
            </a:r>
            <a:r>
              <a:rPr lang="en-US" sz="1800" dirty="0"/>
              <a:t>area </a:t>
            </a:r>
            <a:r>
              <a:rPr lang="de-DE" sz="1800" dirty="0"/>
              <a:t>also </a:t>
            </a:r>
            <a:r>
              <a:rPr lang="de-DE" sz="1800" dirty="0" err="1" smtClean="0"/>
              <a:t>triggers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NA4 </a:t>
            </a:r>
            <a:r>
              <a:rPr lang="de-DE" sz="1800" dirty="0" err="1" smtClean="0"/>
              <a:t>area</a:t>
            </a:r>
            <a:r>
              <a:rPr lang="de-DE" sz="1800" dirty="0" smtClean="0"/>
              <a:t>.</a:t>
            </a:r>
          </a:p>
          <a:p>
            <a:pPr marL="0" indent="0">
              <a:buNone/>
            </a:pPr>
            <a:r>
              <a:rPr lang="de-DE" sz="1800" dirty="0"/>
              <a:t>	 - </a:t>
            </a:r>
            <a:r>
              <a:rPr lang="en-US" sz="1800" dirty="0"/>
              <a:t>The </a:t>
            </a:r>
            <a:r>
              <a:rPr lang="en-US" sz="1800" dirty="0" smtClean="0"/>
              <a:t>NA4 </a:t>
            </a:r>
            <a:r>
              <a:rPr lang="en-US" sz="1800" dirty="0"/>
              <a:t>area has no impact on other areas.</a:t>
            </a:r>
            <a:endParaRPr lang="de-DE" sz="18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8</a:t>
            </a:fld>
            <a:endParaRPr lang="de-DE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242342" cy="787557"/>
          </a:xfrm>
        </p:spPr>
        <p:txBody>
          <a:bodyPr>
            <a:normAutofit fontScale="90000"/>
          </a:bodyPr>
          <a:lstStyle/>
          <a:p>
            <a:r>
              <a:rPr lang="en-US" dirty="0"/>
              <a:t>Emergency Stop System </a:t>
            </a:r>
            <a:r>
              <a:rPr lang="de-DE" dirty="0" smtClean="0"/>
              <a:t>„</a:t>
            </a:r>
            <a:r>
              <a:rPr lang="de-DE" dirty="0"/>
              <a:t>Altbau“</a:t>
            </a:r>
            <a:br>
              <a:rPr lang="de-DE" dirty="0"/>
            </a:b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052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9</a:t>
            </a:fld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sz="1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1000" dirty="0" smtClean="0">
                <a:solidFill>
                  <a:schemeClr val="tx1"/>
                </a:solidFill>
              </a:rPr>
              <a:t>	</a:t>
            </a:r>
            <a:r>
              <a:rPr lang="de-DE" sz="1000" dirty="0" smtClean="0"/>
              <a:t>			</a:t>
            </a:r>
            <a:endParaRPr lang="de-DE" sz="1000" dirty="0"/>
          </a:p>
          <a:p>
            <a:pPr marL="0" indent="0">
              <a:buNone/>
            </a:pPr>
            <a:endParaRPr lang="de-DE" sz="1000" dirty="0"/>
          </a:p>
          <a:p>
            <a:pPr marL="0" indent="0">
              <a:buNone/>
            </a:pPr>
            <a:endParaRPr lang="de-DE" sz="1000" dirty="0"/>
          </a:p>
          <a:p>
            <a:endParaRPr lang="de-DE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-147710" y="734005"/>
            <a:ext cx="9144000" cy="904697"/>
          </a:xfrm>
          <a:prstGeom prst="rect">
            <a:avLst/>
          </a:prstGeom>
          <a:gradFill>
            <a:gsLst>
              <a:gs pos="7965">
                <a:schemeClr val="bg1">
                  <a:alpha val="18000"/>
                </a:schemeClr>
              </a:gs>
              <a:gs pos="75000">
                <a:schemeClr val="bg1">
                  <a:lumMod val="95000"/>
                  <a:alpha val="72000"/>
                </a:schemeClr>
              </a:gs>
              <a:gs pos="98000">
                <a:schemeClr val="bg1">
                  <a:lumMod val="85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b" anchorCtr="0">
            <a:no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66666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smtClean="0">
                <a:solidFill>
                  <a:schemeClr val="tx1"/>
                </a:solidFill>
              </a:rPr>
              <a:t>Aktueller Stand Not-Aus System </a:t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dirty="0" smtClean="0">
                <a:solidFill>
                  <a:schemeClr val="tx1"/>
                </a:solidFill>
              </a:rPr>
              <a:t>-NA- in  der GSI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6345"/>
            <a:ext cx="9144000" cy="407381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907366" y="2534733"/>
            <a:ext cx="5008099" cy="246221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sz="1000" dirty="0"/>
              <a:t>NA4 -&gt; Transfer </a:t>
            </a:r>
            <a:r>
              <a:rPr lang="de-DE" sz="1000" dirty="0" err="1"/>
              <a:t>chanal</a:t>
            </a:r>
            <a:r>
              <a:rPr lang="de-DE" sz="1000" dirty="0"/>
              <a:t>  	(TK)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07365" y="2281478"/>
            <a:ext cx="5008099" cy="246221"/>
          </a:xfrm>
          <a:prstGeom prst="rect">
            <a:avLst/>
          </a:prstGeom>
          <a:solidFill>
            <a:srgbClr val="00B050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sz="1000" dirty="0"/>
              <a:t>NA3 -&gt; Experimental </a:t>
            </a:r>
            <a:r>
              <a:rPr lang="de-DE" sz="1000" dirty="0" err="1"/>
              <a:t>area</a:t>
            </a:r>
            <a:r>
              <a:rPr lang="de-DE" sz="1000" dirty="0"/>
              <a:t>  	(EH.0, EH1</a:t>
            </a:r>
            <a:r>
              <a:rPr lang="de-DE" sz="1000" dirty="0" smtClean="0"/>
              <a:t>)</a:t>
            </a:r>
            <a:endParaRPr lang="de-DE" dirty="0" smtClean="0"/>
          </a:p>
        </p:txBody>
      </p:sp>
      <p:sp>
        <p:nvSpPr>
          <p:cNvPr id="10" name="Textfeld 9"/>
          <p:cNvSpPr txBox="1"/>
          <p:nvPr/>
        </p:nvSpPr>
        <p:spPr>
          <a:xfrm>
            <a:off x="907364" y="2054009"/>
            <a:ext cx="5008099" cy="246221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sz="1000" dirty="0"/>
              <a:t>NA2 -&gt; Ion </a:t>
            </a:r>
            <a:r>
              <a:rPr lang="de-DE" sz="1000" dirty="0" err="1" smtClean="0"/>
              <a:t>Souce</a:t>
            </a:r>
            <a:r>
              <a:rPr lang="de-DE" sz="1000" dirty="0" smtClean="0"/>
              <a:t>  (BH1.0,BH1.1</a:t>
            </a:r>
            <a:r>
              <a:rPr lang="de-DE" sz="1000" dirty="0"/>
              <a:t>) Technology </a:t>
            </a:r>
            <a:r>
              <a:rPr lang="de-DE" sz="1000" dirty="0" err="1" smtClean="0"/>
              <a:t>area</a:t>
            </a:r>
            <a:r>
              <a:rPr lang="de-DE" sz="1000" dirty="0" smtClean="0"/>
              <a:t> ( </a:t>
            </a:r>
            <a:r>
              <a:rPr lang="de-DE" sz="1000" dirty="0"/>
              <a:t>VR.0, VR.1)  HLI Cave  (SH1.1)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907366" y="1829130"/>
            <a:ext cx="5008099" cy="246221"/>
          </a:xfrm>
          <a:prstGeom prst="rect">
            <a:avLst/>
          </a:prstGeom>
          <a:solidFill>
            <a:srgbClr val="00B0F0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sz="1000" dirty="0"/>
              <a:t>NA1 -&gt;	 </a:t>
            </a:r>
            <a:r>
              <a:rPr lang="de-DE" sz="1000" dirty="0" err="1"/>
              <a:t>Unilac</a:t>
            </a:r>
            <a:r>
              <a:rPr lang="de-DE" sz="1000" dirty="0"/>
              <a:t>- Tunnel  TU0 und Tu1  HLI Cave  (SH1.1)</a:t>
            </a:r>
          </a:p>
        </p:txBody>
      </p:sp>
      <p:sp>
        <p:nvSpPr>
          <p:cNvPr id="12" name="Rechteck 11"/>
          <p:cNvSpPr/>
          <p:nvPr/>
        </p:nvSpPr>
        <p:spPr>
          <a:xfrm>
            <a:off x="5922497" y="2300230"/>
            <a:ext cx="203981" cy="480724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6141079" y="1829130"/>
            <a:ext cx="203981" cy="951824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242342" cy="787557"/>
          </a:xfrm>
        </p:spPr>
        <p:txBody>
          <a:bodyPr>
            <a:normAutofit fontScale="90000"/>
          </a:bodyPr>
          <a:lstStyle/>
          <a:p>
            <a:r>
              <a:rPr lang="en-US" dirty="0"/>
              <a:t>Emergency Stop System </a:t>
            </a:r>
            <a:r>
              <a:rPr lang="de-DE" dirty="0" smtClean="0"/>
              <a:t>„</a:t>
            </a:r>
            <a:r>
              <a:rPr lang="de-DE" dirty="0"/>
              <a:t>Altbau“</a:t>
            </a:r>
            <a:br>
              <a:rPr lang="de-DE" dirty="0"/>
            </a:b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345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si-folienmaster-2014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gsi-folienmaster</Template>
  <TotalTime>0</TotalTime>
  <Words>400</Words>
  <Application>Microsoft Office PowerPoint</Application>
  <PresentationFormat>Bildschirmpräsentation (4:3)</PresentationFormat>
  <Paragraphs>129</Paragraphs>
  <Slides>20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4" baseType="lpstr">
      <vt:lpstr>Arial</vt:lpstr>
      <vt:lpstr>Calibri</vt:lpstr>
      <vt:lpstr>Wingdings</vt:lpstr>
      <vt:lpstr>gsi-folienmaster-2014</vt:lpstr>
      <vt:lpstr>Emergency Stop System  at the GSI</vt:lpstr>
      <vt:lpstr>Emergency Stop System GSI </vt:lpstr>
      <vt:lpstr>Emergency Stop System „Altbau“  </vt:lpstr>
      <vt:lpstr>Emergency Stop System „Altbau“  </vt:lpstr>
      <vt:lpstr>Emergency Stop System „Altbau“  </vt:lpstr>
      <vt:lpstr>Emergency Stop System „Altbau“  </vt:lpstr>
      <vt:lpstr>Emergency Stop System „Altbau“  </vt:lpstr>
      <vt:lpstr>Emergency Stop System „Altbau“  </vt:lpstr>
      <vt:lpstr>Emergency Stop System „Altbau“  </vt:lpstr>
      <vt:lpstr>Emergency Stop System „Altbau“  </vt:lpstr>
      <vt:lpstr>Emergency Stop System „Altbau“  </vt:lpstr>
      <vt:lpstr>NA-Not-Aus System „Altbau“  </vt:lpstr>
      <vt:lpstr>Emergency Stop System „Altbau“  </vt:lpstr>
      <vt:lpstr>Emergency Stop System „Altbau“  </vt:lpstr>
      <vt:lpstr>Emergency Stop System „Altbau“  </vt:lpstr>
      <vt:lpstr>Emergency Stop System „Altbau“  </vt:lpstr>
      <vt:lpstr>Emergency Stop System „Altbau“  </vt:lpstr>
      <vt:lpstr>Emergency Stop System „Altbau“  </vt:lpstr>
      <vt:lpstr>Emergency Stop System „Altbau“  </vt:lpstr>
      <vt:lpstr>Emergency Stop System „Altbau“  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Engling, Andreas</dc:creator>
  <cp:lastModifiedBy>Engling, Andreas</cp:lastModifiedBy>
  <cp:revision>65</cp:revision>
  <cp:lastPrinted>2019-10-10T09:45:57Z</cp:lastPrinted>
  <dcterms:created xsi:type="dcterms:W3CDTF">2019-10-10T05:34:42Z</dcterms:created>
  <dcterms:modified xsi:type="dcterms:W3CDTF">2020-02-19T07:59:17Z</dcterms:modified>
</cp:coreProperties>
</file>