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58" r:id="rId2"/>
    <p:sldId id="508" r:id="rId3"/>
    <p:sldId id="546" r:id="rId4"/>
    <p:sldId id="547" r:id="rId5"/>
    <p:sldId id="543" r:id="rId6"/>
    <p:sldId id="544" r:id="rId7"/>
    <p:sldId id="550" r:id="rId8"/>
    <p:sldId id="551" r:id="rId9"/>
    <p:sldId id="549" r:id="rId10"/>
    <p:sldId id="555" r:id="rId11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FFEB62"/>
    <a:srgbClr val="156247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/>
    <p:restoredTop sz="91608" autoAdjust="0"/>
  </p:normalViewPr>
  <p:slideViewPr>
    <p:cSldViewPr snapToGrid="0" snapToObjects="1">
      <p:cViewPr>
        <p:scale>
          <a:sx n="204" d="100"/>
          <a:sy n="204" d="100"/>
        </p:scale>
        <p:origin x="-1280" y="-2408"/>
      </p:cViewPr>
      <p:guideLst>
        <p:guide orient="horz" pos="1434"/>
        <p:guide pos="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production rate</a:t>
            </a:r>
          </a:p>
        </c:rich>
      </c:tx>
      <c:layout>
        <c:manualLayout>
          <c:xMode val="edge"/>
          <c:yMode val="edge"/>
          <c:x val="0.23415179352580928"/>
          <c:y val="7.747247725104526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9075459317585303"/>
          <c:y val="5.10750368953828E-2"/>
          <c:w val="0.74678499562554679"/>
          <c:h val="0.824642087524294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crosssect!$M$8</c:f>
              <c:strCache>
                <c:ptCount val="1"/>
                <c:pt idx="0">
                  <c:v>208Pb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crosssect!$B$9:$B$31</c:f>
              <c:numCache>
                <c:formatCode>0</c:formatCode>
                <c:ptCount val="2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</c:numCache>
            </c:numRef>
          </c:xVal>
          <c:yVal>
            <c:numRef>
              <c:f>crosssect!$M$9:$M$31</c:f>
              <c:numCache>
                <c:formatCode>0.00E+00</c:formatCode>
                <c:ptCount val="23"/>
                <c:pt idx="0">
                  <c:v>6.2199930000000012E-8</c:v>
                </c:pt>
                <c:pt idx="1">
                  <c:v>9.0414587999999994E-7</c:v>
                </c:pt>
                <c:pt idx="2">
                  <c:v>1.3050628800000001E-5</c:v>
                </c:pt>
                <c:pt idx="3">
                  <c:v>1.9674204E-4</c:v>
                </c:pt>
                <c:pt idx="4">
                  <c:v>3.1869948000000001E-3</c:v>
                </c:pt>
                <c:pt idx="5">
                  <c:v>5.8344840000000002E-2</c:v>
                </c:pt>
                <c:pt idx="6">
                  <c:v>1.1833600500000001</c:v>
                </c:pt>
                <c:pt idx="7">
                  <c:v>27.67905</c:v>
                </c:pt>
                <c:pt idx="8">
                  <c:v>747.7636500000001</c:v>
                </c:pt>
                <c:pt idx="9">
                  <c:v>23154.053999999996</c:v>
                </c:pt>
                <c:pt idx="10">
                  <c:v>718117.5</c:v>
                </c:pt>
                <c:pt idx="11">
                  <c:v>18388085.999999996</c:v>
                </c:pt>
                <c:pt idx="12">
                  <c:v>300000000000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2A-474A-B5AA-EE7A869E4A50}"/>
            </c:ext>
          </c:extLst>
        </c:ser>
        <c:ser>
          <c:idx val="1"/>
          <c:order val="1"/>
          <c:tx>
            <c:strRef>
              <c:f>crosssect!$N$8</c:f>
              <c:strCache>
                <c:ptCount val="1"/>
                <c:pt idx="0">
                  <c:v>209Bi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squar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crosssect!$B$9:$B$31</c:f>
              <c:numCache>
                <c:formatCode>0</c:formatCode>
                <c:ptCount val="2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</c:numCache>
            </c:numRef>
          </c:xVal>
          <c:yVal>
            <c:numRef>
              <c:f>crosssect!$N$9:$N$31</c:f>
              <c:numCache>
                <c:formatCode>0.00E+00</c:formatCode>
                <c:ptCount val="23"/>
                <c:pt idx="1">
                  <c:v>2.567688E-8</c:v>
                </c:pt>
                <c:pt idx="2">
                  <c:v>3.9455149800000003E-7</c:v>
                </c:pt>
                <c:pt idx="3">
                  <c:v>6.1622575200000012E-6</c:v>
                </c:pt>
                <c:pt idx="4">
                  <c:v>1.0059302430000002E-4</c:v>
                </c:pt>
                <c:pt idx="5">
                  <c:v>1.7665528800000004E-3</c:v>
                </c:pt>
                <c:pt idx="6">
                  <c:v>3.433415850000001E-2</c:v>
                </c:pt>
                <c:pt idx="7">
                  <c:v>0.75750136800000045</c:v>
                </c:pt>
                <c:pt idx="8">
                  <c:v>19.306012200000009</c:v>
                </c:pt>
                <c:pt idx="9">
                  <c:v>569.21659200000022</c:v>
                </c:pt>
                <c:pt idx="10">
                  <c:v>18711.971999999998</c:v>
                </c:pt>
                <c:pt idx="11">
                  <c:v>623924.22000000009</c:v>
                </c:pt>
                <c:pt idx="12">
                  <c:v>17489358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B2A-474A-B5AA-EE7A869E4A50}"/>
            </c:ext>
          </c:extLst>
        </c:ser>
        <c:ser>
          <c:idx val="2"/>
          <c:order val="2"/>
          <c:tx>
            <c:strRef>
              <c:f>crosssect!$O$8</c:f>
              <c:strCache>
                <c:ptCount val="1"/>
                <c:pt idx="0">
                  <c:v>232Th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crosssect!$B$9:$B$31</c:f>
              <c:numCache>
                <c:formatCode>0</c:formatCode>
                <c:ptCount val="2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</c:numCache>
            </c:numRef>
          </c:xVal>
          <c:yVal>
            <c:numRef>
              <c:f>crosssect!$O$9:$O$31</c:f>
              <c:numCache>
                <c:formatCode>0.00E+00</c:formatCode>
                <c:ptCount val="23"/>
                <c:pt idx="0">
                  <c:v>1.8437832000000003E-22</c:v>
                </c:pt>
                <c:pt idx="1">
                  <c:v>3.2718321899999999E-19</c:v>
                </c:pt>
                <c:pt idx="2">
                  <c:v>3.7432159799999996E-16</c:v>
                </c:pt>
                <c:pt idx="3">
                  <c:v>2.7619897799999999E-13</c:v>
                </c:pt>
                <c:pt idx="4">
                  <c:v>1.3147718400000002E-10</c:v>
                </c:pt>
                <c:pt idx="5">
                  <c:v>4.0386556500000009E-8</c:v>
                </c:pt>
                <c:pt idx="6">
                  <c:v>8.0071707600000034E-6</c:v>
                </c:pt>
                <c:pt idx="7">
                  <c:v>1.0248450660000003E-3</c:v>
                </c:pt>
                <c:pt idx="8">
                  <c:v>8.4692774400000018E-2</c:v>
                </c:pt>
                <c:pt idx="9">
                  <c:v>4.5196626600000025</c:v>
                </c:pt>
                <c:pt idx="10">
                  <c:v>155.77379999999997</c:v>
                </c:pt>
                <c:pt idx="11">
                  <c:v>3341.6010000000001</c:v>
                </c:pt>
                <c:pt idx="12">
                  <c:v>50827.095000000001</c:v>
                </c:pt>
                <c:pt idx="13">
                  <c:v>367225.65000000008</c:v>
                </c:pt>
                <c:pt idx="14">
                  <c:v>2259414</c:v>
                </c:pt>
                <c:pt idx="15">
                  <c:v>9381042</c:v>
                </c:pt>
                <c:pt idx="16">
                  <c:v>26273430</c:v>
                </c:pt>
                <c:pt idx="17">
                  <c:v>31064175.000000004</c:v>
                </c:pt>
                <c:pt idx="18">
                  <c:v>21659129.999999996</c:v>
                </c:pt>
                <c:pt idx="19">
                  <c:v>4284522</c:v>
                </c:pt>
                <c:pt idx="20">
                  <c:v>1896965.9999999998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B2A-474A-B5AA-EE7A869E4A50}"/>
            </c:ext>
          </c:extLst>
        </c:ser>
        <c:ser>
          <c:idx val="3"/>
          <c:order val="3"/>
          <c:tx>
            <c:strRef>
              <c:f>crosssect!$P$8</c:f>
              <c:strCache>
                <c:ptCount val="1"/>
                <c:pt idx="0">
                  <c:v>238U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crosssect!$B$9:$B$31</c:f>
              <c:numCache>
                <c:formatCode>0</c:formatCode>
                <c:ptCount val="2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</c:numCache>
            </c:numRef>
          </c:xVal>
          <c:yVal>
            <c:numRef>
              <c:f>crosssect!$P$9:$P$31</c:f>
              <c:numCache>
                <c:formatCode>0.00E+00</c:formatCode>
                <c:ptCount val="23"/>
                <c:pt idx="0">
                  <c:v>4.6711053E-11</c:v>
                </c:pt>
                <c:pt idx="1">
                  <c:v>7.1746283699999992E-9</c:v>
                </c:pt>
                <c:pt idx="2">
                  <c:v>2.50918533E-7</c:v>
                </c:pt>
                <c:pt idx="3">
                  <c:v>1.02564207E-5</c:v>
                </c:pt>
                <c:pt idx="4">
                  <c:v>2.5038455400000004E-4</c:v>
                </c:pt>
                <c:pt idx="5">
                  <c:v>2.2683991500000002E-3</c:v>
                </c:pt>
                <c:pt idx="6">
                  <c:v>3.0227433600000006E-2</c:v>
                </c:pt>
                <c:pt idx="7">
                  <c:v>0.82488966000000008</c:v>
                </c:pt>
                <c:pt idx="8">
                  <c:v>1.8835509599999998</c:v>
                </c:pt>
                <c:pt idx="9">
                  <c:v>57.449572199999992</c:v>
                </c:pt>
                <c:pt idx="10">
                  <c:v>262.191552</c:v>
                </c:pt>
                <c:pt idx="11">
                  <c:v>1426.2479999999998</c:v>
                </c:pt>
                <c:pt idx="12">
                  <c:v>15106.23</c:v>
                </c:pt>
                <c:pt idx="13">
                  <c:v>96683.625</c:v>
                </c:pt>
                <c:pt idx="14">
                  <c:v>756328.05</c:v>
                </c:pt>
                <c:pt idx="15">
                  <c:v>2286144</c:v>
                </c:pt>
                <c:pt idx="16">
                  <c:v>7418006.9999999991</c:v>
                </c:pt>
                <c:pt idx="17">
                  <c:v>11535628.5</c:v>
                </c:pt>
                <c:pt idx="18">
                  <c:v>11221159.5</c:v>
                </c:pt>
                <c:pt idx="19">
                  <c:v>3119337</c:v>
                </c:pt>
                <c:pt idx="20">
                  <c:v>3067848.0000000005</c:v>
                </c:pt>
                <c:pt idx="21">
                  <c:v>0</c:v>
                </c:pt>
                <c:pt idx="2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B2A-474A-B5AA-EE7A869E4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16352"/>
        <c:axId val="34518912"/>
      </c:scatterChart>
      <c:valAx>
        <c:axId val="34516352"/>
        <c:scaling>
          <c:orientation val="minMax"/>
          <c:max val="86"/>
          <c:min val="7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Z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4518912"/>
        <c:crossesAt val="1.0000000000000017E-30"/>
        <c:crossBetween val="midCat"/>
        <c:majorUnit val="2"/>
      </c:valAx>
      <c:valAx>
        <c:axId val="34518912"/>
        <c:scaling>
          <c:logBase val="10"/>
          <c:orientation val="minMax"/>
          <c:min val="1.0000000000000006E-1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rate</a:t>
                </a:r>
                <a:r>
                  <a:rPr lang="en-US" sz="1400" baseline="0"/>
                  <a:t> </a:t>
                </a:r>
                <a:r>
                  <a:rPr lang="en-US" sz="1400"/>
                  <a:t>/s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34516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719663167104107"/>
          <c:y val="0.51127734033245842"/>
          <c:w val="0.18846741032370953"/>
          <c:h val="0.2063476961213181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3CCFF-73A1-894C-A6E7-8D9F5B42B745}" type="datetimeFigureOut">
              <a:rPr lang="de-DE"/>
              <a:pPr>
                <a:defRPr/>
              </a:pPr>
              <a:t>17.02.20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7D67D-C33D-2E45-8256-B3E35F1FEF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6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D5D0A-E521-6042-BAFA-0A92ECBA7B52}" type="datetimeFigureOut">
              <a:rPr lang="de-DE"/>
              <a:pPr>
                <a:defRPr/>
              </a:pPr>
              <a:t>17.02.20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BC838-79E8-1940-87C3-323F570A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0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Optimierung der Multi-Turn-Injektion in Schwer-Ionen-Synchrotrons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92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4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97" y="1205992"/>
            <a:ext cx="9670389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5803608" y="833201"/>
            <a:ext cx="3649721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9" name="Rechteck 12"/>
          <p:cNvSpPr/>
          <p:nvPr userDrawn="1"/>
        </p:nvSpPr>
        <p:spPr>
          <a:xfrm>
            <a:off x="438559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860" y="3244369"/>
            <a:ext cx="7158142" cy="7798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24230"/>
            <a:ext cx="69342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feld 7"/>
          <p:cNvSpPr txBox="1">
            <a:spLocks noChangeArrowheads="1"/>
          </p:cNvSpPr>
          <p:nvPr userDrawn="1"/>
        </p:nvSpPr>
        <p:spPr bwMode="auto">
          <a:xfrm>
            <a:off x="6256278" y="6581018"/>
            <a:ext cx="364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>
                <a:solidFill>
                  <a:srgbClr val="333333"/>
                </a:solidFill>
                <a:cs typeface="Arial" charset="0"/>
              </a:rPr>
              <a:t>GSI Helmholtz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Centre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for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Heavy Ion Research</a:t>
            </a:r>
          </a:p>
          <a:p>
            <a:pPr algn="r">
              <a:defRPr/>
            </a:pPr>
            <a:endParaRPr lang="de-DE" sz="1000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82" y="4657"/>
            <a:ext cx="5812844" cy="787557"/>
          </a:xfrm>
        </p:spPr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62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15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7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894" y="260350"/>
            <a:ext cx="146182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941388"/>
            <a:ext cx="9906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471223" y="6619896"/>
            <a:ext cx="409654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8" name="TextBox 15"/>
          <p:cNvSpPr txBox="1">
            <a:spLocks noChangeArrowheads="1"/>
          </p:cNvSpPr>
          <p:nvPr userDrawn="1"/>
        </p:nvSpPr>
        <p:spPr bwMode="auto">
          <a:xfrm>
            <a:off x="4567773" y="6610371"/>
            <a:ext cx="25173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Sabrina Appel | Accelerator</a:t>
            </a:r>
            <a:r>
              <a:rPr lang="en-US" sz="1000" baseline="0"/>
              <a:t> Physics</a:t>
            </a:r>
            <a:endParaRPr lang="en-US" sz="1000"/>
          </a:p>
        </p:txBody>
      </p:sp>
      <p:sp>
        <p:nvSpPr>
          <p:cNvPr id="7179" name="TextBox 16"/>
          <p:cNvSpPr txBox="1">
            <a:spLocks noChangeArrowheads="1"/>
          </p:cNvSpPr>
          <p:nvPr userDrawn="1"/>
        </p:nvSpPr>
        <p:spPr bwMode="auto">
          <a:xfrm>
            <a:off x="7905884" y="6610371"/>
            <a:ext cx="1587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088DAA-14AC-954B-B677-3A46F163A63D}" type="datetime3">
              <a:rPr lang="de-DE" sz="1000" baseline="0" smtClean="0"/>
              <a:t>17/02/2020</a:t>
            </a:fld>
            <a:endParaRPr lang="en-US" sz="1000"/>
          </a:p>
        </p:txBody>
      </p:sp>
      <p:sp>
        <p:nvSpPr>
          <p:cNvPr id="7180" name="TextBox 17"/>
          <p:cNvSpPr txBox="1">
            <a:spLocks noChangeArrowheads="1"/>
          </p:cNvSpPr>
          <p:nvPr userDrawn="1"/>
        </p:nvSpPr>
        <p:spPr bwMode="auto">
          <a:xfrm>
            <a:off x="9493250" y="6619896"/>
            <a:ext cx="1238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BC9F636-5EA6-A944-86B3-EC0FB3FEA444}" type="slidenum">
              <a:rPr lang="en-US" sz="1000" smtClean="0"/>
              <a:pPr>
                <a:defRPr/>
              </a:pPr>
              <a:t>‹Nr.›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1" r:id="rId2"/>
    <p:sldLayoutId id="2147483752" r:id="rId3"/>
    <p:sldLayoutId id="2147483753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400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000" kern="1200">
          <a:solidFill>
            <a:srgbClr val="333333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kern="1200">
          <a:solidFill>
            <a:srgbClr val="333333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600" kern="1200">
          <a:solidFill>
            <a:srgbClr val="333333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400" kern="1200">
          <a:solidFill>
            <a:srgbClr val="333333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1688183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31656747-9B2F-49F0-B3E9-2FAB0FA16E69/#_ftnref2" TargetMode="External"/><Relationship Id="rId2" Type="http://schemas.openxmlformats.org/officeDocument/2006/relationships/hyperlink" Target="applewebdata://31656747-9B2F-49F0-B3E9-2FAB0FA16E69/#_ftnref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pplewebdata://31656747-9B2F-49F0-B3E9-2FAB0FA16E69/#_ftnref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5138861D-F721-4127-9FEB-535869863767/#_ftnref2" TargetMode="External"/><Relationship Id="rId2" Type="http://schemas.openxmlformats.org/officeDocument/2006/relationships/hyperlink" Target="applewebdata://5138861D-F721-4127-9FEB-535869863767/#_ftnref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pplewebdata://5138861D-F721-4127-9FEB-535869863767/#_ftnref4" TargetMode="External"/><Relationship Id="rId4" Type="http://schemas.openxmlformats.org/officeDocument/2006/relationships/hyperlink" Target="applewebdata://5138861D-F721-4127-9FEB-535869863767/#_ftnref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1540497" y="2428912"/>
            <a:ext cx="7025580" cy="1385888"/>
          </a:xfrm>
        </p:spPr>
        <p:txBody>
          <a:bodyPr/>
          <a:lstStyle/>
          <a:p>
            <a:r>
              <a:rPr lang="en-US" altLang="de-DE" dirty="0"/>
              <a:t>FAIR Operation Modes</a:t>
            </a:r>
            <a:endParaRPr lang="en-US" dirty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907" y="6151563"/>
            <a:ext cx="7238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Dr. Sabrina Appel,  Accelerator Physics Department, GSI, Darmstadt </a:t>
            </a:r>
          </a:p>
        </p:txBody>
      </p:sp>
    </p:spTree>
    <p:extLst>
      <p:ext uri="{BB962C8B-B14F-4D97-AF65-F5344CB8AC3E}">
        <p14:creationId xmlns:p14="http://schemas.microsoft.com/office/powerpoint/2010/main" val="15492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032C5-5619-B347-AA33-4FA9A9AD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83" y="9781"/>
            <a:ext cx="6767107" cy="787557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de-DE" dirty="0"/>
              <a:t>Lead for</a:t>
            </a:r>
            <a:r>
              <a:rPr lang="en-US" dirty="0"/>
              <a:t> NUSTAR </a:t>
            </a:r>
            <a:r>
              <a:rPr lang="de-DE" dirty="0"/>
              <a:t>?  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B430B4-8E17-794D-97E4-9E0D2654619A}"/>
              </a:ext>
            </a:extLst>
          </p:cNvPr>
          <p:cNvSpPr/>
          <p:nvPr/>
        </p:nvSpPr>
        <p:spPr>
          <a:xfrm>
            <a:off x="5620332" y="1106170"/>
            <a:ext cx="428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3x10</a:t>
            </a:r>
            <a:r>
              <a:rPr lang="de-DE" baseline="30000" dirty="0"/>
              <a:t>11</a:t>
            </a:r>
            <a:r>
              <a:rPr lang="de-DE" dirty="0"/>
              <a:t>/s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beams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acceptance</a:t>
            </a:r>
            <a:r>
              <a:rPr lang="de-DE" dirty="0"/>
              <a:t>, ABRABLA </a:t>
            </a:r>
            <a:r>
              <a:rPr lang="de-DE" dirty="0" err="1"/>
              <a:t>from</a:t>
            </a:r>
            <a:r>
              <a:rPr lang="de-DE" dirty="0"/>
              <a:t> A. </a:t>
            </a:r>
            <a:r>
              <a:rPr lang="de-DE" dirty="0" err="1"/>
              <a:t>Kelic</a:t>
            </a:r>
            <a:endParaRPr lang="en-US" dirty="0"/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6F1F9474-5F29-7543-B09D-663DE97ABFD8}"/>
              </a:ext>
            </a:extLst>
          </p:cNvPr>
          <p:cNvGraphicFramePr>
            <a:graphicFrameLocks/>
          </p:cNvGraphicFramePr>
          <p:nvPr/>
        </p:nvGraphicFramePr>
        <p:xfrm>
          <a:off x="5426404" y="1635076"/>
          <a:ext cx="4148848" cy="508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6D6E611-BC1C-8844-A88F-85C8C70DDA36}"/>
              </a:ext>
            </a:extLst>
          </p:cNvPr>
          <p:cNvGrpSpPr/>
          <p:nvPr/>
        </p:nvGrpSpPr>
        <p:grpSpPr>
          <a:xfrm>
            <a:off x="613774" y="4500695"/>
            <a:ext cx="3865165" cy="1796882"/>
            <a:chOff x="780424" y="1202171"/>
            <a:chExt cx="3865165" cy="179688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B458A4E-8955-304C-93C6-2EA509044B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1" b="64101"/>
            <a:stretch/>
          </p:blipFill>
          <p:spPr bwMode="auto">
            <a:xfrm>
              <a:off x="957033" y="1202171"/>
              <a:ext cx="3688556" cy="1796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7D83A93-D864-864E-9F8F-4B7D627F5C91}"/>
                </a:ext>
              </a:extLst>
            </p:cNvPr>
            <p:cNvCxnSpPr/>
            <p:nvPr/>
          </p:nvCxnSpPr>
          <p:spPr>
            <a:xfrm>
              <a:off x="3707104" y="2404693"/>
              <a:ext cx="0" cy="594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8E7D5AE-E4F3-EF44-A49A-04552D7E908C}"/>
                </a:ext>
              </a:extLst>
            </p:cNvPr>
            <p:cNvSpPr/>
            <p:nvPr/>
          </p:nvSpPr>
          <p:spPr>
            <a:xfrm>
              <a:off x="780424" y="1451780"/>
              <a:ext cx="2129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/>
                <a:t>208</a:t>
              </a:r>
              <a:r>
                <a:rPr lang="en-US" dirty="0"/>
                <a:t>Pb --&gt; </a:t>
              </a:r>
              <a:r>
                <a:rPr lang="en-US" baseline="30000" dirty="0"/>
                <a:t>12</a:t>
              </a:r>
              <a:r>
                <a:rPr lang="en-US" dirty="0"/>
                <a:t>C target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7F1C75A8-8D83-014B-AD05-A31A1AE7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5" y="1705603"/>
            <a:ext cx="3888777" cy="27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05689014-6D81-DD47-97C0-101763A8ABC4}"/>
              </a:ext>
            </a:extLst>
          </p:cNvPr>
          <p:cNvSpPr/>
          <p:nvPr/>
        </p:nvSpPr>
        <p:spPr>
          <a:xfrm>
            <a:off x="424041" y="2121907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238</a:t>
            </a:r>
            <a:r>
              <a:rPr lang="en-US" dirty="0"/>
              <a:t>U --&gt; </a:t>
            </a:r>
            <a:r>
              <a:rPr lang="en-US" baseline="30000" dirty="0"/>
              <a:t>12</a:t>
            </a:r>
            <a:r>
              <a:rPr lang="en-US" dirty="0"/>
              <a:t>C target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B1B0BC8-127F-1442-A265-BB87FFE62ACE}"/>
              </a:ext>
            </a:extLst>
          </p:cNvPr>
          <p:cNvCxnSpPr>
            <a:cxnSpLocks/>
          </p:cNvCxnSpPr>
          <p:nvPr/>
        </p:nvCxnSpPr>
        <p:spPr>
          <a:xfrm flipV="1">
            <a:off x="598918" y="3158820"/>
            <a:ext cx="0" cy="1271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0AB1B2A-5CB2-6A4C-B843-F44C2334E969}"/>
              </a:ext>
            </a:extLst>
          </p:cNvPr>
          <p:cNvCxnSpPr>
            <a:cxnSpLocks/>
          </p:cNvCxnSpPr>
          <p:nvPr/>
        </p:nvCxnSpPr>
        <p:spPr>
          <a:xfrm>
            <a:off x="586906" y="4441471"/>
            <a:ext cx="10378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F50C4653-CB24-7849-8F59-39DFFDA2FD9F}"/>
              </a:ext>
            </a:extLst>
          </p:cNvPr>
          <p:cNvSpPr txBox="1"/>
          <p:nvPr/>
        </p:nvSpPr>
        <p:spPr>
          <a:xfrm>
            <a:off x="261176" y="2974154"/>
            <a:ext cx="32573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/>
              <a:t>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DE73960-C993-E442-BAB1-71528FBB2043}"/>
              </a:ext>
            </a:extLst>
          </p:cNvPr>
          <p:cNvSpPr txBox="1"/>
          <p:nvPr/>
        </p:nvSpPr>
        <p:spPr>
          <a:xfrm>
            <a:off x="1624773" y="4188079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/>
              <a:t>N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07A1AF4-A2DB-2A48-A380-D3DC68B00534}"/>
              </a:ext>
            </a:extLst>
          </p:cNvPr>
          <p:cNvCxnSpPr>
            <a:cxnSpLocks/>
          </p:cNvCxnSpPr>
          <p:nvPr/>
        </p:nvCxnSpPr>
        <p:spPr>
          <a:xfrm flipV="1">
            <a:off x="613774" y="5224993"/>
            <a:ext cx="0" cy="1271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42FB4F9-E506-C041-B8F3-C891FC1724C2}"/>
              </a:ext>
            </a:extLst>
          </p:cNvPr>
          <p:cNvCxnSpPr>
            <a:cxnSpLocks/>
          </p:cNvCxnSpPr>
          <p:nvPr/>
        </p:nvCxnSpPr>
        <p:spPr>
          <a:xfrm>
            <a:off x="601762" y="6507644"/>
            <a:ext cx="10378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692EFCE-6531-C34F-80D8-B75DA92CF8E9}"/>
              </a:ext>
            </a:extLst>
          </p:cNvPr>
          <p:cNvSpPr txBox="1"/>
          <p:nvPr/>
        </p:nvSpPr>
        <p:spPr>
          <a:xfrm>
            <a:off x="276032" y="5040327"/>
            <a:ext cx="32573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/>
              <a:t>Z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E03EC71-3269-714C-B3E3-EDD3BFA4D7C6}"/>
              </a:ext>
            </a:extLst>
          </p:cNvPr>
          <p:cNvSpPr txBox="1"/>
          <p:nvPr/>
        </p:nvSpPr>
        <p:spPr>
          <a:xfrm>
            <a:off x="1639629" y="6254252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/>
              <a:t>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4FE4AAC-7F18-0F48-93D8-C9A40A337402}"/>
              </a:ext>
            </a:extLst>
          </p:cNvPr>
          <p:cNvSpPr/>
          <p:nvPr/>
        </p:nvSpPr>
        <p:spPr>
          <a:xfrm>
            <a:off x="457783" y="1059272"/>
            <a:ext cx="496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FAIR Highlight</a:t>
            </a:r>
            <a:r>
              <a:rPr lang="en-US" dirty="0"/>
              <a:t>: Measurement of waiting point nucleus at the magic neutron number N=126</a:t>
            </a:r>
          </a:p>
        </p:txBody>
      </p:sp>
    </p:spTree>
    <p:extLst>
      <p:ext uri="{BB962C8B-B14F-4D97-AF65-F5344CB8AC3E}">
        <p14:creationId xmlns:p14="http://schemas.microsoft.com/office/powerpoint/2010/main" val="21021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Operation Modes (April 2016)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5" y="1113182"/>
            <a:ext cx="9125699" cy="54309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A832238-9E94-784D-A361-B166C0A19E22}"/>
              </a:ext>
            </a:extLst>
          </p:cNvPr>
          <p:cNvSpPr/>
          <p:nvPr/>
        </p:nvSpPr>
        <p:spPr>
          <a:xfrm>
            <a:off x="4656841" y="1074656"/>
            <a:ext cx="4864231" cy="2545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5B76F8-9CEA-BE4B-982E-DC41AB3D65B0}"/>
              </a:ext>
            </a:extLst>
          </p:cNvPr>
          <p:cNvSpPr txBox="1"/>
          <p:nvPr/>
        </p:nvSpPr>
        <p:spPr>
          <a:xfrm rot="19435200">
            <a:off x="5982920" y="1485139"/>
            <a:ext cx="3090486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4000" dirty="0">
                <a:solidFill>
                  <a:srgbClr val="FF0000"/>
                </a:solidFill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85055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4F65-AA57-6C43-97A9-561D4E81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DECC9E-BDED-0443-8D28-495F7CA1A37C}"/>
              </a:ext>
            </a:extLst>
          </p:cNvPr>
          <p:cNvSpPr txBox="1"/>
          <p:nvPr/>
        </p:nvSpPr>
        <p:spPr>
          <a:xfrm>
            <a:off x="693452" y="6189967"/>
            <a:ext cx="913870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V3-0 can be found under </a:t>
            </a:r>
            <a:r>
              <a:rPr lang="de-DE" dirty="0">
                <a:hlinkClick r:id="rId2"/>
              </a:rPr>
              <a:t>https://edms.cern.ch/document/1688183/1</a:t>
            </a:r>
            <a:r>
              <a:rPr lang="de-DE" dirty="0"/>
              <a:t> (</a:t>
            </a:r>
            <a:r>
              <a:rPr lang="de-DE" dirty="0" err="1"/>
              <a:t>unapproved</a:t>
            </a:r>
            <a:r>
              <a:rPr lang="de-DE"/>
              <a:t>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26FD90C-BDE3-C143-9C33-72F77411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28228"/>
              </p:ext>
            </p:extLst>
          </p:nvPr>
        </p:nvGraphicFramePr>
        <p:xfrm>
          <a:off x="252248" y="914400"/>
          <a:ext cx="9448800" cy="5296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029">
                  <a:extLst>
                    <a:ext uri="{9D8B030D-6E8A-4147-A177-3AD203B41FA5}">
                      <a16:colId xmlns:a16="http://schemas.microsoft.com/office/drawing/2014/main" val="2755832956"/>
                    </a:ext>
                  </a:extLst>
                </a:gridCol>
                <a:gridCol w="1890861">
                  <a:extLst>
                    <a:ext uri="{9D8B030D-6E8A-4147-A177-3AD203B41FA5}">
                      <a16:colId xmlns:a16="http://schemas.microsoft.com/office/drawing/2014/main" val="107538986"/>
                    </a:ext>
                  </a:extLst>
                </a:gridCol>
                <a:gridCol w="1822280">
                  <a:extLst>
                    <a:ext uri="{9D8B030D-6E8A-4147-A177-3AD203B41FA5}">
                      <a16:colId xmlns:a16="http://schemas.microsoft.com/office/drawing/2014/main" val="3308947580"/>
                    </a:ext>
                  </a:extLst>
                </a:gridCol>
                <a:gridCol w="4800630">
                  <a:extLst>
                    <a:ext uri="{9D8B030D-6E8A-4147-A177-3AD203B41FA5}">
                      <a16:colId xmlns:a16="http://schemas.microsoft.com/office/drawing/2014/main" val="1291398987"/>
                    </a:ext>
                  </a:extLst>
                </a:gridCol>
              </a:tblGrid>
              <a:tr h="2044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Version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Date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Details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661065"/>
                  </a:ext>
                </a:extLst>
              </a:tr>
              <a:tr h="2044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V1-0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November 2012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First Version for Review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8206504"/>
                  </a:ext>
                </a:extLst>
              </a:tr>
              <a:tr h="20440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V1-1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January 2013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 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HESR-Acronym corrected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803525"/>
                  </a:ext>
                </a:extLst>
              </a:tr>
              <a:tr h="10220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V1-2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Comments from V.R.W. </a:t>
                      </a:r>
                      <a:r>
                        <a:rPr lang="en-US" sz="1400" dirty="0" err="1">
                          <a:effectLst/>
                        </a:rPr>
                        <a:t>Schaa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M.Steck</a:t>
                      </a:r>
                      <a:r>
                        <a:rPr lang="en-US" sz="1400" dirty="0">
                          <a:effectLst/>
                        </a:rPr>
                        <a:t> etc.,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Ions in HESR,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shorter Spills for CBM, Au for CBM,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update of U-Bahn-Drawing,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update of Table 2-1 (beam production chains)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959529"/>
                  </a:ext>
                </a:extLst>
              </a:tr>
              <a:tr h="4818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V2-0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October 2013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O. Geithner, P. Fork, 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Merging with Technical Concept,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Beam parameter requirements from experiments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99727"/>
                  </a:ext>
                </a:extLst>
              </a:tr>
              <a:tr h="18066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V3-0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October 2015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O. Geithner, 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P. </a:t>
                      </a:r>
                      <a:r>
                        <a:rPr lang="en-US" sz="1400" err="1">
                          <a:effectLst/>
                        </a:rPr>
                        <a:t>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Update of the beam parameter requirements according to the HIC4FAIR Workshop (Hamburg, 2015).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Removal of the production chains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Input from R </a:t>
                      </a:r>
                      <a:r>
                        <a:rPr lang="en-US" sz="1400" err="1">
                          <a:effectLst/>
                        </a:rPr>
                        <a:t>Steinhagen</a:t>
                      </a:r>
                      <a:r>
                        <a:rPr lang="en-US" sz="1400">
                          <a:effectLst/>
                        </a:rPr>
                        <a:t>: update of the concept for parallel operation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Feedback of all FAIR experiment Communities is included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1839246"/>
                  </a:ext>
                </a:extLst>
              </a:tr>
              <a:tr h="12264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V4-0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2020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S. Appel + O. Boine-Frankenheim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for EDMS release.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of all FAIR experiment communities and machine coordinates is included.  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of beam parameters requirements according to the reference beam parameters booklet version 5.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Update of U-Bahn-Drawing.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49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8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331C7-7D35-F249-BCE7-5A21F8F3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EDMS rejection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18B2CE-1AFC-D040-A637-96A7EF72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7" y="1986546"/>
            <a:ext cx="2447114" cy="34033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3447ECC-101F-2C4B-8C1D-CEA7D3D66D6F}"/>
              </a:ext>
            </a:extLst>
          </p:cNvPr>
          <p:cNvSpPr txBox="1"/>
          <p:nvPr/>
        </p:nvSpPr>
        <p:spPr>
          <a:xfrm>
            <a:off x="431217" y="1442817"/>
            <a:ext cx="22837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Level 1 Team (2016)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9D421BB-E45A-F940-AB6B-AC18D276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53"/>
          <a:stretch/>
        </p:blipFill>
        <p:spPr>
          <a:xfrm>
            <a:off x="3194519" y="1713169"/>
            <a:ext cx="6596137" cy="34879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8EB2698-EAC9-A744-89E3-33F74B8AD1E2}"/>
              </a:ext>
            </a:extLst>
          </p:cNvPr>
          <p:cNvSpPr txBox="1"/>
          <p:nvPr/>
        </p:nvSpPr>
        <p:spPr>
          <a:xfrm>
            <a:off x="3537285" y="2305189"/>
            <a:ext cx="5910607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dirty="0"/>
              <a:t>The PANDA+CBM operation shown in Fig 5-5 is highly sub-optimal. CBM neither needs four SIS-18 injection cycles, nor two SIS-100 cycles with a rather short extraction. A single injection, followed by one SIS-100 cycle with an extraction time matched to the overall 1o sec super cycle is much better, and would give the required intensities and a duty cycle of 60-70%, much better than what is shown on Fig 5-5.</a:t>
            </a:r>
            <a:br>
              <a:rPr lang="en-US" sz="1600" dirty="0"/>
            </a:br>
            <a:r>
              <a:rPr lang="en-US" sz="1600" dirty="0"/>
              <a:t>In Fig 5-7 CBM is used a example. Here it's better to use NUSTAR, because the shown cycle fits NUSTAR conditions much better than CBM conditions (see previous remarks).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....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6A40CFD-081E-7446-98A9-C366BE9A360C}"/>
              </a:ext>
            </a:extLst>
          </p:cNvPr>
          <p:cNvSpPr txBox="1"/>
          <p:nvPr/>
        </p:nvSpPr>
        <p:spPr>
          <a:xfrm>
            <a:off x="3714161" y="1263192"/>
            <a:ext cx="108234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Example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8AE44F-E28E-8044-80C4-55C8E839E4A8}"/>
              </a:ext>
            </a:extLst>
          </p:cNvPr>
          <p:cNvSpPr txBox="1"/>
          <p:nvPr/>
        </p:nvSpPr>
        <p:spPr>
          <a:xfrm>
            <a:off x="1941922" y="6042581"/>
            <a:ext cx="48783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V4-0: All EDMS remarks has been considered</a:t>
            </a:r>
          </a:p>
        </p:txBody>
      </p:sp>
    </p:spTree>
    <p:extLst>
      <p:ext uri="{BB962C8B-B14F-4D97-AF65-F5344CB8AC3E}">
        <p14:creationId xmlns:p14="http://schemas.microsoft.com/office/powerpoint/2010/main" val="320005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C6275-18EE-244E-8C67-330E553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44A9E9-5DCC-224B-B512-E680BCE8C2ED}"/>
              </a:ext>
            </a:extLst>
          </p:cNvPr>
          <p:cNvSpPr txBox="1"/>
          <p:nvPr/>
        </p:nvSpPr>
        <p:spPr>
          <a:xfrm>
            <a:off x="1324734" y="1651742"/>
            <a:ext cx="139012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5848E4-3A13-6248-9DFE-CD26033F1743}"/>
              </a:ext>
            </a:extLst>
          </p:cNvPr>
          <p:cNvSpPr txBox="1"/>
          <p:nvPr/>
        </p:nvSpPr>
        <p:spPr>
          <a:xfrm>
            <a:off x="1013963" y="2160790"/>
            <a:ext cx="20185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Antiproton Beams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4F0C0C-0902-6942-BED4-69369496EC61}"/>
              </a:ext>
            </a:extLst>
          </p:cNvPr>
          <p:cNvSpPr txBox="1"/>
          <p:nvPr/>
        </p:nvSpPr>
        <p:spPr>
          <a:xfrm>
            <a:off x="1630525" y="2909129"/>
            <a:ext cx="78309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APPA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7A1390-4DBE-0D4F-B6B1-BFDCA9EAA707}"/>
              </a:ext>
            </a:extLst>
          </p:cNvPr>
          <p:cNvSpPr txBox="1"/>
          <p:nvPr/>
        </p:nvSpPr>
        <p:spPr>
          <a:xfrm>
            <a:off x="1274679" y="3658369"/>
            <a:ext cx="15568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CBM/HADES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B6906C-8C97-9B4D-845C-8A388B91BF8D}"/>
              </a:ext>
            </a:extLst>
          </p:cNvPr>
          <p:cNvSpPr txBox="1"/>
          <p:nvPr/>
        </p:nvSpPr>
        <p:spPr>
          <a:xfrm>
            <a:off x="1460842" y="4357233"/>
            <a:ext cx="111652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NUSTAR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DE2697-FBD0-7D4B-BB56-722D3632A414}"/>
              </a:ext>
            </a:extLst>
          </p:cNvPr>
          <p:cNvSpPr txBox="1"/>
          <p:nvPr/>
        </p:nvSpPr>
        <p:spPr>
          <a:xfrm>
            <a:off x="1008668" y="5344884"/>
            <a:ext cx="20313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Parallel Operation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3620D5C7-CFDC-444F-B8AE-CAA5F875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624" y="1362861"/>
            <a:ext cx="4760214" cy="5167430"/>
          </a:xfrm>
        </p:spPr>
      </p:pic>
    </p:spTree>
    <p:extLst>
      <p:ext uri="{BB962C8B-B14F-4D97-AF65-F5344CB8AC3E}">
        <p14:creationId xmlns:p14="http://schemas.microsoft.com/office/powerpoint/2010/main" val="181556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E3EF-0E57-0649-B179-000F02ED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Antiproton Beams</a:t>
            </a:r>
          </a:p>
        </p:txBody>
      </p:sp>
      <p:pic>
        <p:nvPicPr>
          <p:cNvPr id="5" name="Bild 102" descr="Reference Chain pbar">
            <a:extLst>
              <a:ext uri="{FF2B5EF4-FFF2-40B4-BE49-F238E27FC236}">
                <a16:creationId xmlns:a16="http://schemas.microsoft.com/office/drawing/2014/main" id="{8A3E4A08-91B3-4B43-88A6-981DED1762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75" y="4755577"/>
            <a:ext cx="52768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CD9FB3-3021-A144-AE40-F5C8563F1856}"/>
              </a:ext>
            </a:extLst>
          </p:cNvPr>
          <p:cNvSpPr txBox="1"/>
          <p:nvPr/>
        </p:nvSpPr>
        <p:spPr>
          <a:xfrm>
            <a:off x="4658751" y="1647127"/>
            <a:ext cx="5044971" cy="2222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Short description of experiment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Detailed description of beam chain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Beam parameters for Commissioning + MSV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Future Options (after MSV)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A6C108-E3CB-5941-BC2C-5DEAF3D66B1D}"/>
              </a:ext>
            </a:extLst>
          </p:cNvPr>
          <p:cNvPicPr/>
          <p:nvPr/>
        </p:nvPicPr>
        <p:blipFill rotWithShape="1">
          <a:blip r:embed="rId3"/>
          <a:srcRect l="7189" t="10954" r="7177" b="19595"/>
          <a:stretch/>
        </p:blipFill>
        <p:spPr bwMode="auto">
          <a:xfrm>
            <a:off x="28281" y="1187545"/>
            <a:ext cx="4630470" cy="5363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2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07950-C5C5-F045-8B5F-C01774C9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topics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25124C-5CC4-5C4E-A453-35EF84EF5ADE}"/>
              </a:ext>
            </a:extLst>
          </p:cNvPr>
          <p:cNvSpPr/>
          <p:nvPr/>
        </p:nvSpPr>
        <p:spPr>
          <a:xfrm>
            <a:off x="499033" y="1628522"/>
            <a:ext cx="911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requirements for </a:t>
            </a:r>
            <a:r>
              <a:rPr lang="en-US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reference ions (p, U, Au) and for </a:t>
            </a:r>
            <a:r>
              <a:rPr lang="de-DE" b="1" dirty="0" err="1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selected</a:t>
            </a:r>
            <a:r>
              <a:rPr lang="en-US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intermediate Z 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292A7A-386D-7E43-8F58-B36791DCFD62}"/>
              </a:ext>
            </a:extLst>
          </p:cNvPr>
          <p:cNvSpPr txBox="1"/>
          <p:nvPr/>
        </p:nvSpPr>
        <p:spPr>
          <a:xfrm>
            <a:off x="1239430" y="2757227"/>
            <a:ext cx="7294970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Current</a:t>
            </a:r>
            <a:r>
              <a:rPr lang="en-US" dirty="0"/>
              <a:t> limitation</a:t>
            </a:r>
            <a:r>
              <a:rPr lang="de-DE" dirty="0"/>
              <a:t>s </a:t>
            </a:r>
            <a:r>
              <a:rPr lang="de-DE" dirty="0" err="1"/>
              <a:t>due</a:t>
            </a:r>
            <a:r>
              <a:rPr lang="de-DE" dirty="0"/>
              <a:t> to </a:t>
            </a:r>
            <a:r>
              <a:rPr lang="de-DE" dirty="0" err="1"/>
              <a:t>ion</a:t>
            </a:r>
            <a:r>
              <a:rPr lang="de-DE" dirty="0"/>
              <a:t> sources, not </a:t>
            </a:r>
            <a:r>
              <a:rPr lang="de-DE" dirty="0" err="1"/>
              <a:t>due</a:t>
            </a:r>
            <a:r>
              <a:rPr lang="de-DE" dirty="0"/>
              <a:t> to </a:t>
            </a:r>
            <a:r>
              <a:rPr lang="de-DE" dirty="0" err="1"/>
              <a:t>intensity</a:t>
            </a:r>
            <a:r>
              <a:rPr lang="de-DE" dirty="0"/>
              <a:t> effects.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en-US" dirty="0"/>
              <a:t>as been address in many meetings since the HIC4FAIR Workshop in Hamburg 2015</a:t>
            </a:r>
          </a:p>
          <a:p>
            <a:pPr lvl="1"/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Source performance</a:t>
            </a:r>
            <a:r>
              <a:rPr lang="de-DE" dirty="0"/>
              <a:t> for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ions</a:t>
            </a:r>
            <a:r>
              <a:rPr lang="de-DE" dirty="0"/>
              <a:t> still to be </a:t>
            </a:r>
            <a:r>
              <a:rPr lang="de-DE" dirty="0" err="1"/>
              <a:t>discussed</a:t>
            </a:r>
            <a:r>
              <a:rPr lang="de-DE" dirty="0"/>
              <a:t>: 		 </a:t>
            </a:r>
            <a:r>
              <a:rPr lang="en-US" dirty="0"/>
              <a:t>C, Ca, Au, Bi, Pb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F89737-BB6B-6F40-B141-16E83EA3DEC8}"/>
              </a:ext>
            </a:extLst>
          </p:cNvPr>
          <p:cNvSpPr txBox="1"/>
          <p:nvPr/>
        </p:nvSpPr>
        <p:spPr>
          <a:xfrm>
            <a:off x="457782" y="773088"/>
            <a:ext cx="335220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for EDMS release in 1-2 month</a:t>
            </a:r>
          </a:p>
        </p:txBody>
      </p:sp>
      <p:sp>
        <p:nvSpPr>
          <p:cNvPr id="6" name="Ring 5">
            <a:extLst>
              <a:ext uri="{FF2B5EF4-FFF2-40B4-BE49-F238E27FC236}">
                <a16:creationId xmlns:a16="http://schemas.microsoft.com/office/drawing/2014/main" id="{D76DC054-F6C5-8B42-A8E1-C6FFE8DC4941}"/>
              </a:ext>
            </a:extLst>
          </p:cNvPr>
          <p:cNvSpPr/>
          <p:nvPr/>
        </p:nvSpPr>
        <p:spPr>
          <a:xfrm>
            <a:off x="1575906" y="4374038"/>
            <a:ext cx="688622" cy="537328"/>
          </a:xfrm>
          <a:prstGeom prst="donut">
            <a:avLst>
              <a:gd name="adj" fmla="val 433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ABAB86-DA33-B740-89D7-E46C36E4C487}"/>
              </a:ext>
            </a:extLst>
          </p:cNvPr>
          <p:cNvSpPr txBox="1"/>
          <p:nvPr/>
        </p:nvSpPr>
        <p:spPr>
          <a:xfrm>
            <a:off x="1840322" y="5018553"/>
            <a:ext cx="2731911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Compromise has been found last week for CBM</a:t>
            </a:r>
          </a:p>
        </p:txBody>
      </p:sp>
    </p:spTree>
    <p:extLst>
      <p:ext uri="{BB962C8B-B14F-4D97-AF65-F5344CB8AC3E}">
        <p14:creationId xmlns:p14="http://schemas.microsoft.com/office/powerpoint/2010/main" val="10884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5B393-1BF4-6F49-903E-C4790370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81" y="4657"/>
            <a:ext cx="7500886" cy="787557"/>
          </a:xfrm>
        </p:spPr>
        <p:txBody>
          <a:bodyPr/>
          <a:lstStyle/>
          <a:p>
            <a:r>
              <a:rPr lang="en-US" dirty="0"/>
              <a:t>CBM requirements in operation mode document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91F3DEE-49F9-FC48-B9AB-6CA2F8301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06428"/>
              </p:ext>
            </p:extLst>
          </p:nvPr>
        </p:nvGraphicFramePr>
        <p:xfrm>
          <a:off x="891822" y="1628518"/>
          <a:ext cx="7349065" cy="390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880">
                  <a:extLst>
                    <a:ext uri="{9D8B030D-6E8A-4147-A177-3AD203B41FA5}">
                      <a16:colId xmlns:a16="http://schemas.microsoft.com/office/drawing/2014/main" val="2431854064"/>
                    </a:ext>
                  </a:extLst>
                </a:gridCol>
                <a:gridCol w="447348">
                  <a:extLst>
                    <a:ext uri="{9D8B030D-6E8A-4147-A177-3AD203B41FA5}">
                      <a16:colId xmlns:a16="http://schemas.microsoft.com/office/drawing/2014/main" val="342472240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591224781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4152630421"/>
                    </a:ext>
                  </a:extLst>
                </a:gridCol>
                <a:gridCol w="710546">
                  <a:extLst>
                    <a:ext uri="{9D8B030D-6E8A-4147-A177-3AD203B41FA5}">
                      <a16:colId xmlns:a16="http://schemas.microsoft.com/office/drawing/2014/main" val="521979322"/>
                    </a:ext>
                  </a:extLst>
                </a:gridCol>
                <a:gridCol w="556438">
                  <a:extLst>
                    <a:ext uri="{9D8B030D-6E8A-4147-A177-3AD203B41FA5}">
                      <a16:colId xmlns:a16="http://schemas.microsoft.com/office/drawing/2014/main" val="1578940276"/>
                    </a:ext>
                  </a:extLst>
                </a:gridCol>
                <a:gridCol w="582338">
                  <a:extLst>
                    <a:ext uri="{9D8B030D-6E8A-4147-A177-3AD203B41FA5}">
                      <a16:colId xmlns:a16="http://schemas.microsoft.com/office/drawing/2014/main" val="2504237343"/>
                    </a:ext>
                  </a:extLst>
                </a:gridCol>
                <a:gridCol w="582338">
                  <a:extLst>
                    <a:ext uri="{9D8B030D-6E8A-4147-A177-3AD203B41FA5}">
                      <a16:colId xmlns:a16="http://schemas.microsoft.com/office/drawing/2014/main" val="198305483"/>
                    </a:ext>
                  </a:extLst>
                </a:gridCol>
                <a:gridCol w="447348">
                  <a:extLst>
                    <a:ext uri="{9D8B030D-6E8A-4147-A177-3AD203B41FA5}">
                      <a16:colId xmlns:a16="http://schemas.microsoft.com/office/drawing/2014/main" val="2039921322"/>
                    </a:ext>
                  </a:extLst>
                </a:gridCol>
                <a:gridCol w="447348">
                  <a:extLst>
                    <a:ext uri="{9D8B030D-6E8A-4147-A177-3AD203B41FA5}">
                      <a16:colId xmlns:a16="http://schemas.microsoft.com/office/drawing/2014/main" val="1074206473"/>
                    </a:ext>
                  </a:extLst>
                </a:gridCol>
                <a:gridCol w="447348">
                  <a:extLst>
                    <a:ext uri="{9D8B030D-6E8A-4147-A177-3AD203B41FA5}">
                      <a16:colId xmlns:a16="http://schemas.microsoft.com/office/drawing/2014/main" val="3463065242"/>
                    </a:ext>
                  </a:extLst>
                </a:gridCol>
                <a:gridCol w="556438">
                  <a:extLst>
                    <a:ext uri="{9D8B030D-6E8A-4147-A177-3AD203B41FA5}">
                      <a16:colId xmlns:a16="http://schemas.microsoft.com/office/drawing/2014/main" val="1282476475"/>
                    </a:ext>
                  </a:extLst>
                </a:gridCol>
                <a:gridCol w="556438">
                  <a:extLst>
                    <a:ext uri="{9D8B030D-6E8A-4147-A177-3AD203B41FA5}">
                      <a16:colId xmlns:a16="http://schemas.microsoft.com/office/drawing/2014/main" val="2614679651"/>
                    </a:ext>
                  </a:extLst>
                </a:gridCol>
                <a:gridCol w="408107">
                  <a:extLst>
                    <a:ext uri="{9D8B030D-6E8A-4147-A177-3AD203B41FA5}">
                      <a16:colId xmlns:a16="http://schemas.microsoft.com/office/drawing/2014/main" val="2938242847"/>
                    </a:ext>
                  </a:extLst>
                </a:gridCol>
              </a:tblGrid>
              <a:tr h="224929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CBM Experiment requirements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21748"/>
                  </a:ext>
                </a:extLst>
              </a:tr>
              <a:tr h="2249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Beam Parameters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Ion type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10115"/>
                  </a:ext>
                </a:extLst>
              </a:tr>
              <a:tr h="575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Ion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40</a:t>
                      </a:r>
                      <a:r>
                        <a:rPr lang="en-US" sz="1100">
                          <a:effectLst/>
                        </a:rPr>
                        <a:t>Ar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effectLst/>
                        </a:rPr>
                        <a:t>40</a:t>
                      </a:r>
                      <a:r>
                        <a:rPr lang="en-US" sz="1100" dirty="0">
                          <a:effectLst/>
                        </a:rPr>
                        <a:t>Ar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58</a:t>
                      </a:r>
                      <a:r>
                        <a:rPr lang="en-US" sz="1100">
                          <a:effectLst/>
                        </a:rPr>
                        <a:t>Ni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107</a:t>
                      </a:r>
                      <a:r>
                        <a:rPr lang="en-US" sz="1100">
                          <a:effectLst/>
                        </a:rPr>
                        <a:t>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Ion </a:t>
                      </a:r>
                      <a:r>
                        <a:rPr lang="en-US" sz="1100" baseline="30000">
                          <a:effectLst/>
                        </a:rPr>
                        <a:t>197</a:t>
                      </a:r>
                      <a:r>
                        <a:rPr lang="en-US" sz="1100">
                          <a:effectLst/>
                        </a:rPr>
                        <a:t>Au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Ion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effectLst/>
                        </a:rPr>
                        <a:t>12</a:t>
                      </a:r>
                      <a:r>
                        <a:rPr lang="en-US" sz="1100" baseline="0" dirty="0">
                          <a:effectLst/>
                        </a:rPr>
                        <a:t>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40</a:t>
                      </a:r>
                      <a:r>
                        <a:rPr lang="en-US" sz="1100">
                          <a:effectLst/>
                        </a:rPr>
                        <a:t>Ar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58</a:t>
                      </a:r>
                      <a:r>
                        <a:rPr lang="en-US" sz="1100">
                          <a:effectLst/>
                        </a:rPr>
                        <a:t>Ni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aseline="30000">
                          <a:effectLst/>
                        </a:rPr>
                        <a:t>107</a:t>
                      </a:r>
                      <a:r>
                        <a:rPr lang="en-US" sz="800">
                          <a:effectLst/>
                        </a:rPr>
                        <a:t>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Ref. Ion </a:t>
                      </a:r>
                      <a:r>
                        <a:rPr lang="en-US" sz="800" baseline="30000">
                          <a:effectLst/>
                        </a:rPr>
                        <a:t>197</a:t>
                      </a:r>
                      <a:r>
                        <a:rPr lang="en-US" sz="800">
                          <a:effectLst/>
                        </a:rPr>
                        <a:t>Au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4067673"/>
                  </a:ext>
                </a:extLst>
              </a:tr>
              <a:tr h="224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Commissioning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Operation in MSV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97721"/>
                  </a:ext>
                </a:extLst>
              </a:tr>
              <a:tr h="26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structure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slow extraction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524025"/>
                  </a:ext>
                </a:extLst>
              </a:tr>
              <a:tr h="2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Spill length [s]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175777"/>
                  </a:ext>
                </a:extLst>
              </a:tr>
              <a:tr h="287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ions per cycle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en-US" sz="11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4x10</a:t>
                      </a:r>
                      <a:r>
                        <a:rPr lang="en-US" sz="1100" baseline="30000">
                          <a:effectLst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2x10</a:t>
                      </a:r>
                      <a:r>
                        <a:rPr lang="en-US" sz="1100" baseline="30000">
                          <a:effectLst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en-US" sz="1100" baseline="30000">
                          <a:effectLst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en-US" sz="1100" baseline="30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r>
                        <a:rPr lang="en-US" sz="1100" baseline="30000" dirty="0">
                          <a:effectLst/>
                        </a:rPr>
                        <a:t>11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4x10</a:t>
                      </a:r>
                      <a:r>
                        <a:rPr lang="en-US" sz="11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2x10</a:t>
                      </a:r>
                      <a:r>
                        <a:rPr lang="en-US" sz="8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r>
                        <a:rPr lang="en-US" sz="8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2046639"/>
                  </a:ext>
                </a:extLst>
              </a:tr>
              <a:tr h="43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range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 [GeV/u]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5-11, 14-29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2-11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5-11, 14-29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3-11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2-11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80294"/>
                  </a:ext>
                </a:extLst>
              </a:tr>
              <a:tr h="22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energy [GeV/u]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0685"/>
                  </a:ext>
                </a:extLst>
              </a:tr>
              <a:tr h="43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Transverse emittance (2</a:t>
                      </a:r>
                      <a:r>
                        <a:rPr lang="en-US" sz="1100">
                          <a:effectLst/>
                        </a:rPr>
                        <a:t>σ</a:t>
                      </a:r>
                      <a:r>
                        <a:rPr lang="de-DE" sz="1100">
                          <a:effectLst/>
                        </a:rPr>
                        <a:t>) [mm mrad]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x 0.6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61420"/>
                  </a:ext>
                </a:extLst>
              </a:tr>
              <a:tr h="287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Momentum spread (</a:t>
                      </a:r>
                      <a:r>
                        <a:rPr lang="de-DE" sz="11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σ)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 x 10</a:t>
                      </a:r>
                      <a:r>
                        <a:rPr lang="en-US" sz="1100" baseline="30000" dirty="0">
                          <a:effectLst/>
                        </a:rPr>
                        <a:t>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55166"/>
                  </a:ext>
                </a:extLst>
              </a:tr>
              <a:tr h="287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Beam spot radius on target [mm]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292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6FFC014-99B4-A74B-9A7C-885A0610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79" y="1208730"/>
            <a:ext cx="52391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4‑8: CBM Experiment requirements for the beam parameters from SIS100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1477836-DA23-7C40-864E-1D005DB92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35" y="5600412"/>
            <a:ext cx="88618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[1]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HADES experiment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requirements are more moderate than f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CBM, hence they are not followed here.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part of the program for which </a:t>
            </a:r>
            <a:r>
              <a:rPr kumimoji="0" lang="en-US" altLang="de-DE" sz="12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is desirable. The require intensities are current</a:t>
            </a:r>
            <a:r>
              <a:rPr lang="de-DE" altLang="de-DE" sz="1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de-DE" altLang="de-DE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examined.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en-US" alt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kumimoji="0" lang="de-DE" alt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alt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energy has to be achieved in SIS100, the ions have to be completely stripped.</a:t>
            </a:r>
            <a:endParaRPr kumimoji="0" lang="en-US" altLang="de-DE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[3]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low beam energies at SIS100, below 4GeV/u, the beam emittance will be </a:t>
            </a:r>
            <a:r>
              <a:rPr lang="de-DE" alt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de-DE" alt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 for </a:t>
            </a:r>
            <a:r>
              <a:rPr lang="de-DE" alt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Slow extraction is not available near gamma transition, </a:t>
            </a:r>
            <a:r>
              <a:rPr lang="de-DE" alt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de-DE" alt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window of </a:t>
            </a: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11-14 GeV/u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5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9609F-AFEE-6741-8117-1E314DAE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5" y="4657"/>
            <a:ext cx="7785928" cy="787557"/>
          </a:xfrm>
        </p:spPr>
        <p:txBody>
          <a:bodyPr/>
          <a:lstStyle/>
          <a:p>
            <a:r>
              <a:rPr lang="en-US" dirty="0"/>
              <a:t>NUSTAR requirements in operation mode document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A8CD76-666C-F74E-AA5C-397A68646582}"/>
              </a:ext>
            </a:extLst>
          </p:cNvPr>
          <p:cNvSpPr/>
          <p:nvPr/>
        </p:nvSpPr>
        <p:spPr>
          <a:xfrm>
            <a:off x="560652" y="2007210"/>
            <a:ext cx="8101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4‑10: Requirements for the primary beam in front of the Super-FRS target</a:t>
            </a:r>
            <a:endParaRPr lang="de-DE" sz="1800" b="1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C6DF294-F66A-8445-82E9-64131BFD5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9883"/>
              </p:ext>
            </p:extLst>
          </p:nvPr>
        </p:nvGraphicFramePr>
        <p:xfrm>
          <a:off x="1182170" y="2468241"/>
          <a:ext cx="6398194" cy="305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439">
                  <a:extLst>
                    <a:ext uri="{9D8B030D-6E8A-4147-A177-3AD203B41FA5}">
                      <a16:colId xmlns:a16="http://schemas.microsoft.com/office/drawing/2014/main" val="3111108464"/>
                    </a:ext>
                  </a:extLst>
                </a:gridCol>
                <a:gridCol w="761125">
                  <a:extLst>
                    <a:ext uri="{9D8B030D-6E8A-4147-A177-3AD203B41FA5}">
                      <a16:colId xmlns:a16="http://schemas.microsoft.com/office/drawing/2014/main" val="3833629339"/>
                    </a:ext>
                  </a:extLst>
                </a:gridCol>
                <a:gridCol w="761125">
                  <a:extLst>
                    <a:ext uri="{9D8B030D-6E8A-4147-A177-3AD203B41FA5}">
                      <a16:colId xmlns:a16="http://schemas.microsoft.com/office/drawing/2014/main" val="3840515847"/>
                    </a:ext>
                  </a:extLst>
                </a:gridCol>
                <a:gridCol w="443693">
                  <a:extLst>
                    <a:ext uri="{9D8B030D-6E8A-4147-A177-3AD203B41FA5}">
                      <a16:colId xmlns:a16="http://schemas.microsoft.com/office/drawing/2014/main" val="3479871885"/>
                    </a:ext>
                  </a:extLst>
                </a:gridCol>
                <a:gridCol w="443693">
                  <a:extLst>
                    <a:ext uri="{9D8B030D-6E8A-4147-A177-3AD203B41FA5}">
                      <a16:colId xmlns:a16="http://schemas.microsoft.com/office/drawing/2014/main" val="1590603397"/>
                    </a:ext>
                  </a:extLst>
                </a:gridCol>
                <a:gridCol w="134644">
                  <a:extLst>
                    <a:ext uri="{9D8B030D-6E8A-4147-A177-3AD203B41FA5}">
                      <a16:colId xmlns:a16="http://schemas.microsoft.com/office/drawing/2014/main" val="4273680607"/>
                    </a:ext>
                  </a:extLst>
                </a:gridCol>
                <a:gridCol w="767544">
                  <a:extLst>
                    <a:ext uri="{9D8B030D-6E8A-4147-A177-3AD203B41FA5}">
                      <a16:colId xmlns:a16="http://schemas.microsoft.com/office/drawing/2014/main" val="3229890521"/>
                    </a:ext>
                  </a:extLst>
                </a:gridCol>
                <a:gridCol w="82281">
                  <a:extLst>
                    <a:ext uri="{9D8B030D-6E8A-4147-A177-3AD203B41FA5}">
                      <a16:colId xmlns:a16="http://schemas.microsoft.com/office/drawing/2014/main" val="1693166542"/>
                    </a:ext>
                  </a:extLst>
                </a:gridCol>
                <a:gridCol w="470085">
                  <a:extLst>
                    <a:ext uri="{9D8B030D-6E8A-4147-A177-3AD203B41FA5}">
                      <a16:colId xmlns:a16="http://schemas.microsoft.com/office/drawing/2014/main" val="1934478155"/>
                    </a:ext>
                  </a:extLst>
                </a:gridCol>
                <a:gridCol w="471512">
                  <a:extLst>
                    <a:ext uri="{9D8B030D-6E8A-4147-A177-3AD203B41FA5}">
                      <a16:colId xmlns:a16="http://schemas.microsoft.com/office/drawing/2014/main" val="2744089323"/>
                    </a:ext>
                  </a:extLst>
                </a:gridCol>
                <a:gridCol w="566386">
                  <a:extLst>
                    <a:ext uri="{9D8B030D-6E8A-4147-A177-3AD203B41FA5}">
                      <a16:colId xmlns:a16="http://schemas.microsoft.com/office/drawing/2014/main" val="2395613959"/>
                    </a:ext>
                  </a:extLst>
                </a:gridCol>
                <a:gridCol w="566386">
                  <a:extLst>
                    <a:ext uri="{9D8B030D-6E8A-4147-A177-3AD203B41FA5}">
                      <a16:colId xmlns:a16="http://schemas.microsoft.com/office/drawing/2014/main" val="3223557139"/>
                    </a:ext>
                  </a:extLst>
                </a:gridCol>
                <a:gridCol w="82281">
                  <a:extLst>
                    <a:ext uri="{9D8B030D-6E8A-4147-A177-3AD203B41FA5}">
                      <a16:colId xmlns:a16="http://schemas.microsoft.com/office/drawing/2014/main" val="1803610588"/>
                    </a:ext>
                  </a:extLst>
                </a:gridCol>
              </a:tblGrid>
              <a:tr h="183515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Requirement of NUSTAR Experiments in HEB and LEB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41150"/>
                  </a:ext>
                </a:extLst>
              </a:tr>
              <a:tr h="1835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Beam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Parameters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Ion type</a:t>
                      </a:r>
                      <a:r>
                        <a:rPr lang="en-US" sz="800" baseline="30000" dirty="0">
                          <a:effectLst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17926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Ref. Ion: U</a:t>
                      </a:r>
                      <a:r>
                        <a:rPr lang="en-US" sz="800" baseline="30000">
                          <a:effectLst/>
                        </a:rPr>
                        <a:t>28+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</a:t>
                      </a:r>
                      <a:r>
                        <a:rPr lang="en-US" sz="800" baseline="30000">
                          <a:effectLst/>
                        </a:rPr>
                        <a:t>26+ </a:t>
                      </a:r>
                      <a:r>
                        <a:rPr lang="en-US" sz="800">
                          <a:effectLst/>
                        </a:rPr>
                        <a:t>, Pb</a:t>
                      </a:r>
                      <a:r>
                        <a:rPr lang="en-US" sz="800" baseline="30000">
                          <a:effectLst/>
                        </a:rPr>
                        <a:t>26+</a:t>
                      </a:r>
                      <a:r>
                        <a:rPr lang="en-US" sz="800">
                          <a:effectLst/>
                        </a:rPr>
                        <a:t>,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</a:t>
                      </a:r>
                      <a:r>
                        <a:rPr lang="en-US" sz="800" baseline="30000">
                          <a:effectLst/>
                        </a:rPr>
                        <a:t>25+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Xe</a:t>
                      </a:r>
                      <a:r>
                        <a:rPr lang="en-US" sz="800" baseline="30000">
                          <a:effectLst/>
                        </a:rPr>
                        <a:t>21+</a:t>
                      </a:r>
                      <a:r>
                        <a:rPr lang="en-US" sz="800">
                          <a:effectLst/>
                        </a:rPr>
                        <a:t>,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</a:t>
                      </a:r>
                      <a:r>
                        <a:rPr lang="en-US" sz="800" baseline="30000">
                          <a:effectLst/>
                        </a:rPr>
                        <a:t>16+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</a:t>
                      </a:r>
                      <a:r>
                        <a:rPr lang="en-US" sz="800" baseline="30000">
                          <a:effectLst/>
                        </a:rPr>
                        <a:t>10+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Ref. Ion: U</a:t>
                      </a:r>
                      <a:r>
                        <a:rPr lang="en-US" sz="800" baseline="30000">
                          <a:effectLst/>
                        </a:rPr>
                        <a:t>28+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Bi</a:t>
                      </a:r>
                      <a:r>
                        <a:rPr lang="en-US" sz="800" baseline="30000" dirty="0">
                          <a:solidFill>
                            <a:srgbClr val="FF0000"/>
                          </a:solidFill>
                          <a:effectLst/>
                        </a:rPr>
                        <a:t>26+,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Pb</a:t>
                      </a:r>
                      <a:r>
                        <a:rPr lang="en-US" sz="800" baseline="30000" dirty="0">
                          <a:solidFill>
                            <a:srgbClr val="FF0000"/>
                          </a:solidFill>
                          <a:effectLst/>
                        </a:rPr>
                        <a:t>26+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Au</a:t>
                      </a:r>
                      <a:r>
                        <a:rPr lang="en-US" sz="800" baseline="300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r>
                        <a:rPr lang="en-US" sz="800" baseline="30000">
                          <a:solidFill>
                            <a:srgbClr val="FF0000"/>
                          </a:solidFill>
                          <a:effectLst/>
                        </a:rPr>
                        <a:t>+ 2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Xe</a:t>
                      </a:r>
                      <a:r>
                        <a:rPr lang="en-US" sz="800" baseline="30000">
                          <a:effectLst/>
                        </a:rPr>
                        <a:t>21+</a:t>
                      </a:r>
                      <a:r>
                        <a:rPr lang="en-US" sz="800">
                          <a:effectLst/>
                        </a:rPr>
                        <a:t>,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Kr</a:t>
                      </a:r>
                      <a:r>
                        <a:rPr lang="en-US" sz="800" baseline="30000">
                          <a:effectLst/>
                        </a:rPr>
                        <a:t>16+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</a:t>
                      </a:r>
                      <a:r>
                        <a:rPr lang="en-US" sz="800" baseline="30000">
                          <a:effectLst/>
                        </a:rPr>
                        <a:t>10+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</a:t>
                      </a:r>
                      <a:r>
                        <a:rPr lang="en-US" sz="800" baseline="30000" dirty="0">
                          <a:effectLst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845449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Commissioning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Operation in MSV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034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structure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Slow extraction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4134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Spill length [s]</a:t>
                      </a:r>
                      <a:r>
                        <a:rPr lang="en-US" sz="800" baseline="30000" dirty="0">
                          <a:effectLst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1-10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9030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ions per cycle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2x10</a:t>
                      </a:r>
                      <a:r>
                        <a:rPr lang="en-US" sz="8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3x10</a:t>
                      </a:r>
                      <a:r>
                        <a:rPr lang="en-US" sz="800" baseline="300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7x10</a:t>
                      </a:r>
                      <a:r>
                        <a:rPr lang="en-US" sz="800" baseline="300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8x10</a:t>
                      </a:r>
                      <a:r>
                        <a:rPr lang="en-US" sz="800" baseline="30000">
                          <a:effectLst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r>
                        <a:rPr lang="en-US" sz="800" baseline="300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5x10</a:t>
                      </a:r>
                      <a:r>
                        <a:rPr lang="en-US" sz="800" baseline="300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7x10</a:t>
                      </a:r>
                      <a:r>
                        <a:rPr lang="en-US" sz="800" baseline="300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5x10</a:t>
                      </a:r>
                      <a:r>
                        <a:rPr lang="en-US" sz="800" baseline="30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686147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Energy Range [GeV/u]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0.4-2.7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8934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Ref. energy [GeV/u]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33122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Momentum spread (</a:t>
                      </a:r>
                      <a:r>
                        <a:rPr lang="de-DE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σ)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sym typeface="Symbol" pitchFamily="2" charset="2"/>
                        </a:rPr>
                        <a:t></a:t>
                      </a:r>
                      <a:r>
                        <a:rPr lang="en-US" sz="800">
                          <a:effectLst/>
                        </a:rPr>
                        <a:t>10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6546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Transverse emittance (2</a:t>
                      </a:r>
                      <a:r>
                        <a:rPr lang="en-US" sz="800">
                          <a:effectLst/>
                        </a:rPr>
                        <a:t>σ</a:t>
                      </a:r>
                      <a:r>
                        <a:rPr lang="de-DE" sz="800">
                          <a:effectLst/>
                        </a:rPr>
                        <a:t>)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[mm mrad]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2(h)- 5(v)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742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Beam spot radius on target [mm]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1(h)x2(v)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7745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5B01A01-EF39-C941-9C6E-7F68AB40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09" y="2006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A74CBD-23ED-2242-A6D2-1ED25FD6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21" y="5581362"/>
            <a:ext cx="7123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[1]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to boundary condition form parallel operation the ion charge state can be slightly different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intensity for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ions cannot be guaranteed at this stage. </a:t>
            </a:r>
            <a:r>
              <a:rPr lang="de-DE" altLang="de-DE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 source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necessary </a:t>
            </a:r>
            <a:r>
              <a:rPr lang="de-DE" altLang="de-DE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providing the required intensity. The pulse rate for VARIS source is presently limited to 1 Hz.</a:t>
            </a:r>
            <a:endParaRPr kumimoji="0" lang="en-US" altLang="de-DE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[3]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Highest Proton intensity must be clarified with radiation protection authorization for Super-FRS.</a:t>
            </a:r>
            <a:endParaRPr kumimoji="0" lang="en-US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[4]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Spill length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shorter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 </a:t>
            </a:r>
            <a:r>
              <a:rPr lang="de-DE" alt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highest beam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 development of a radiation resistant septum with thin wires.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42164E-63DC-D045-9AB3-E534E872CCE0}"/>
              </a:ext>
            </a:extLst>
          </p:cNvPr>
          <p:cNvSpPr txBox="1"/>
          <p:nvPr/>
        </p:nvSpPr>
        <p:spPr>
          <a:xfrm>
            <a:off x="7918515" y="5855115"/>
            <a:ext cx="128204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Proposal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93C1DD-7D68-F243-9349-CC532530D86D}"/>
              </a:ext>
            </a:extLst>
          </p:cNvPr>
          <p:cNvSpPr txBox="1"/>
          <p:nvPr/>
        </p:nvSpPr>
        <p:spPr>
          <a:xfrm>
            <a:off x="1980954" y="1130429"/>
            <a:ext cx="7879326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/>
              <a:t>Inert gas ions are produced with required intensities by MUCIS source. The heavy metallic projectiles Au, Bi and </a:t>
            </a:r>
            <a:r>
              <a:rPr lang="en-US" sz="1400" err="1"/>
              <a:t>Pb</a:t>
            </a:r>
            <a:r>
              <a:rPr lang="en-US" sz="1400"/>
              <a:t> are produced by VARIS ion source. Recent VARIS developments have improved the high current output. Nevertheless, the pulse rate is presently limited to 1 Hz.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4B6C19-E173-0949-886C-3153CE3E7CD9}"/>
              </a:ext>
            </a:extLst>
          </p:cNvPr>
          <p:cNvSpPr txBox="1"/>
          <p:nvPr/>
        </p:nvSpPr>
        <p:spPr>
          <a:xfrm>
            <a:off x="285628" y="1085094"/>
            <a:ext cx="1751771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Comment by R. </a:t>
            </a:r>
            <a:r>
              <a:rPr lang="en-US" dirty="0" err="1"/>
              <a:t>Holinger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Macintosh PowerPoint</Application>
  <PresentationFormat>A4-Papier (210 x 297 mm)</PresentationFormat>
  <Paragraphs>202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gsi-folienmaster-2014</vt:lpstr>
      <vt:lpstr>FAIR Operation Modes</vt:lpstr>
      <vt:lpstr>FAIR Operation Modes (April 2016) </vt:lpstr>
      <vt:lpstr>History</vt:lpstr>
      <vt:lpstr>History: EDMS rejection</vt:lpstr>
      <vt:lpstr>Table of Content</vt:lpstr>
      <vt:lpstr>Example: Antiproton Beams</vt:lpstr>
      <vt:lpstr>Open topics</vt:lpstr>
      <vt:lpstr>CBM requirements in operation mode document</vt:lpstr>
      <vt:lpstr>NUSTAR requirements in operation mode document</vt:lpstr>
      <vt:lpstr>Why Lead for NUSTAR ?  </vt:lpstr>
    </vt:vector>
  </TitlesOfParts>
  <Company>GSI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Sabrina Appel</cp:lastModifiedBy>
  <cp:revision>4081</cp:revision>
  <cp:lastPrinted>2017-12-12T08:55:37Z</cp:lastPrinted>
  <dcterms:created xsi:type="dcterms:W3CDTF">2012-12-14T15:20:39Z</dcterms:created>
  <dcterms:modified xsi:type="dcterms:W3CDTF">2020-02-17T15:31:51Z</dcterms:modified>
</cp:coreProperties>
</file>